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71" r:id="rId5"/>
    <p:sldId id="286" r:id="rId6"/>
    <p:sldId id="274" r:id="rId7"/>
    <p:sldId id="275" r:id="rId8"/>
    <p:sldId id="276" r:id="rId9"/>
    <p:sldId id="277" r:id="rId10"/>
    <p:sldId id="278" r:id="rId11"/>
    <p:sldId id="280" r:id="rId12"/>
    <p:sldId id="282" r:id="rId13"/>
    <p:sldId id="283" r:id="rId14"/>
    <p:sldId id="284" r:id="rId15"/>
    <p:sldId id="285" r:id="rId16"/>
    <p:sldId id="28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21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093A0-18AF-4A34-8325-A282EE10049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009A-99AF-4361-9096-665B37AFD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9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Analytics is the process of making sense of large sets of data.</a:t>
            </a:r>
          </a:p>
          <a:p>
            <a:endParaRPr lang="en-US" dirty="0"/>
          </a:p>
          <a:p>
            <a:r>
              <a:rPr lang="en-US" dirty="0"/>
              <a:t>You start with a large, noisy observations and you try to extract the fundamental insights from them.</a:t>
            </a:r>
          </a:p>
          <a:p>
            <a:endParaRPr lang="en-US" dirty="0"/>
          </a:p>
          <a:p>
            <a:r>
              <a:rPr lang="en-US" dirty="0"/>
              <a:t>Having Big Data alone is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5BCC9-5C0C-E844-BFB2-4C93A3E35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1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97F5-9439-4567-8A99-1A832E8C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006C3-7CCC-4CD4-AA3B-F5A0EB48B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950B-7C62-4C67-9952-377DEDD1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B4B5-A3D9-42D3-A5DA-7761B332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894AB-FE81-447A-A469-8371C88A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B1F8-301A-4441-8F3C-087CC92F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7ED43-3EB7-4ADD-A4B5-95A9066D1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CDFD1-EA30-460E-A682-082EAC49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7596-D38E-448E-A523-057086F2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DCB1-4A72-440C-95DA-00B3FE97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05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1CE95-C098-49F3-A96C-2125D6A9F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BF6AF-22EA-4F9E-97A9-1C2238505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2846D-65D3-438D-B753-435D73B2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EE20F-8338-4CC0-A50E-097F0108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6CC7-00E8-4B3B-8809-D2272FFC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017B-2E71-46E5-8B9D-FA845E78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F3B0-E209-47BD-8E56-3F06B8D3C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530BD-7D89-474B-BD57-945A6C29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EDA04-920A-4B8E-99ED-63B27817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FE8F-7DA2-4DAD-8742-5A1CD95C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F70E-20DC-4092-9F55-B2D0DE67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D24E1-A3C1-4B97-B723-7609F4D1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C5B9C-BFB8-4E4A-85B7-D969940E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0CF2D-45DE-4FA5-9856-00A9A466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9C72-E992-45A4-9A1A-09FA92C7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4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7157-2F00-4D3E-8A35-A0A6DA5C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4C71-697A-4039-A6E8-540AFB25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E200C-4A3D-47C7-A27E-3931CBB3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EADC0-DA6D-417C-BB8C-F2D64663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42A18-953D-4705-895A-78820511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98E-DB12-4FEF-A1C7-97EB6C6E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3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7368-AB03-46B9-8380-B88336CC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75CE8-67DD-438D-9D1B-95BF14FAC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360ED-3CDB-490B-A0DB-FFCB2C7FE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CAF6C-26A8-4D31-8746-FAA9D1EA5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DD1FD-5CE5-4B70-800D-FA26712F0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7274A-1F03-4BEB-9D76-93C5350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E2083-BFA9-491F-B2DC-EC6BD535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BC02C-21F8-46BF-9965-B869C4AF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0F07-926D-4499-BC9A-F77D994C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0281D-83FF-48C6-8C78-01C35FC1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F7EC7-5BCC-4AFA-A672-23D5CEB1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0854-4CD2-4717-BA75-4ECD7627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2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CBE54-53A8-4AF4-BF43-2844A95C8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EEEE5-B301-4C3D-B48E-A3481C15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D0A39-3649-4DEE-BA92-4D9F4AA3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71EF-056B-425C-85BC-9F1ABB55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B382-A494-41F1-851A-0350D2FC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2953F-6988-4594-8EDA-0D6428683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F39F-3B8D-4A7D-A27B-2C4706D3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602A-9AC3-4FB1-965E-0381919F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CBBB2-B968-474C-B3B0-9B199552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C6BE-F1E4-408B-911D-E6F9C97B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3EC54-8C2F-4A78-85C8-54882D172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A66BC-B2B2-4489-879D-7FA360F9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E2988-A64D-4CDD-971F-B0A8DF97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B3329-AE7D-4077-B1D8-9A41FCE74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90B0B-B634-4BA0-A136-5CC1EEF2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10547-9B30-4350-9506-B150A15D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805D5-6BAD-408E-9CEB-A8A6F13EF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EE05-6262-4F2C-8AB1-FFAB3CB2F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27DE-7510-43D5-A28F-E929624D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FEAC1-808F-4764-A69C-EDEB680CE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media9.m4a"/><Relationship Id="rId7" Type="http://schemas.openxmlformats.org/officeDocument/2006/relationships/image" Target="../media/image34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audio" Target="../media/media2.m4a"/><Relationship Id="rId7" Type="http://schemas.openxmlformats.org/officeDocument/2006/relationships/image" Target="../media/image4.emf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m4a"/><Relationship Id="rId7" Type="http://schemas.openxmlformats.org/officeDocument/2006/relationships/image" Target="../media/image7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.m4a"/><Relationship Id="rId7" Type="http://schemas.openxmlformats.org/officeDocument/2006/relationships/image" Target="../media/image13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6.m4a"/><Relationship Id="rId7" Type="http://schemas.openxmlformats.org/officeDocument/2006/relationships/image" Target="../media/image17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7.m4a"/><Relationship Id="rId7" Type="http://schemas.openxmlformats.org/officeDocument/2006/relationships/image" Target="../media/image22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media8.m4a"/><Relationship Id="rId7" Type="http://schemas.openxmlformats.org/officeDocument/2006/relationships/image" Target="../media/image27.png"/><Relationship Id="rId12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3F83-0D2B-4011-8A88-CC2F73077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Client-Side Machine Learning with Tensorflow.js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4556B-B752-462A-95DA-41497ED81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Mohammad M. </a:t>
            </a:r>
            <a:r>
              <a:rPr lang="en-US" dirty="0" err="1"/>
              <a:t>Khajah</a:t>
            </a:r>
            <a:endParaRPr lang="en-US" dirty="0"/>
          </a:p>
          <a:p>
            <a:r>
              <a:rPr lang="en-US" dirty="0"/>
              <a:t>Systems &amp; Software Development Department</a:t>
            </a:r>
          </a:p>
          <a:p>
            <a:r>
              <a:rPr lang="en-US" dirty="0"/>
              <a:t>Kuwait Institute for Scientific Research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5A7895-02FC-4984-A73C-66B7BFFB3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4"/>
    </mc:Choice>
    <mc:Fallback xmlns="">
      <p:transition spd="slow" advTm="8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BC19-959B-EF47-A63E-B8EE40D5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/>
              </a:rPr>
              <a:t>Fitting NN to the Cars Dataset</a:t>
            </a:r>
            <a:endParaRPr lang="en-KW" dirty="0"/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9D4009F2-6B3A-8840-B1BC-6A69BEA34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36111" cy="4555367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42DF6782-D2E8-8943-801B-6D6EBE508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174ADB9E-76A1-AB4B-B8C7-D988BFC20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BEBE699F-E8E6-5845-96E7-EC3624BEC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F58C95-ED33-4DF5-A686-A75F277FA0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6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45"/>
    </mc:Choice>
    <mc:Fallback xmlns="">
      <p:transition spd="slow" advTm="5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6307-BC8A-4477-B93D-85439156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Simple Diagramming Web 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6DB5F-7BA2-4769-BB9F-711F2912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205" y="2415729"/>
            <a:ext cx="6500446" cy="10128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Recognizes four hand drawn shapes: </a:t>
            </a:r>
            <a:r>
              <a:rPr lang="en-US" b="1" dirty="0">
                <a:solidFill>
                  <a:srgbClr val="0070C0"/>
                </a:solidFill>
              </a:rPr>
              <a:t>lines, triangles, rectangles, and ellipses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961DD9-2314-4D51-AE4D-9B14ED1D4CB3}"/>
              </a:ext>
            </a:extLst>
          </p:cNvPr>
          <p:cNvGrpSpPr/>
          <p:nvPr/>
        </p:nvGrpSpPr>
        <p:grpSpPr>
          <a:xfrm>
            <a:off x="1324708" y="1859939"/>
            <a:ext cx="2039815" cy="1682357"/>
            <a:chOff x="803351" y="1825625"/>
            <a:chExt cx="3579833" cy="295250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1797C08-91D9-4743-AAE2-14E3E7DAF8FF}"/>
                </a:ext>
              </a:extLst>
            </p:cNvPr>
            <p:cNvSpPr/>
            <p:nvPr/>
          </p:nvSpPr>
          <p:spPr>
            <a:xfrm>
              <a:off x="2723527" y="1825625"/>
              <a:ext cx="1659657" cy="1325563"/>
            </a:xfrm>
            <a:custGeom>
              <a:avLst/>
              <a:gdLst>
                <a:gd name="connsiteX0" fmla="*/ 70339 w 2145324"/>
                <a:gd name="connsiteY0" fmla="*/ 1488831 h 1713464"/>
                <a:gd name="connsiteX1" fmla="*/ 128954 w 2145324"/>
                <a:gd name="connsiteY1" fmla="*/ 1441939 h 1713464"/>
                <a:gd name="connsiteX2" fmla="*/ 140677 w 2145324"/>
                <a:gd name="connsiteY2" fmla="*/ 1406770 h 1713464"/>
                <a:gd name="connsiteX3" fmla="*/ 175847 w 2145324"/>
                <a:gd name="connsiteY3" fmla="*/ 1383323 h 1713464"/>
                <a:gd name="connsiteX4" fmla="*/ 257908 w 2145324"/>
                <a:gd name="connsiteY4" fmla="*/ 1301262 h 1713464"/>
                <a:gd name="connsiteX5" fmla="*/ 316524 w 2145324"/>
                <a:gd name="connsiteY5" fmla="*/ 1230923 h 1713464"/>
                <a:gd name="connsiteX6" fmla="*/ 410308 w 2145324"/>
                <a:gd name="connsiteY6" fmla="*/ 1160585 h 1713464"/>
                <a:gd name="connsiteX7" fmla="*/ 480647 w 2145324"/>
                <a:gd name="connsiteY7" fmla="*/ 1101970 h 1713464"/>
                <a:gd name="connsiteX8" fmla="*/ 539262 w 2145324"/>
                <a:gd name="connsiteY8" fmla="*/ 1043354 h 1713464"/>
                <a:gd name="connsiteX9" fmla="*/ 609600 w 2145324"/>
                <a:gd name="connsiteY9" fmla="*/ 996462 h 1713464"/>
                <a:gd name="connsiteX10" fmla="*/ 668216 w 2145324"/>
                <a:gd name="connsiteY10" fmla="*/ 937847 h 1713464"/>
                <a:gd name="connsiteX11" fmla="*/ 691662 w 2145324"/>
                <a:gd name="connsiteY11" fmla="*/ 914400 h 1713464"/>
                <a:gd name="connsiteX12" fmla="*/ 785447 w 2145324"/>
                <a:gd name="connsiteY12" fmla="*/ 844062 h 1713464"/>
                <a:gd name="connsiteX13" fmla="*/ 890954 w 2145324"/>
                <a:gd name="connsiteY13" fmla="*/ 738554 h 1713464"/>
                <a:gd name="connsiteX14" fmla="*/ 1008185 w 2145324"/>
                <a:gd name="connsiteY14" fmla="*/ 597877 h 1713464"/>
                <a:gd name="connsiteX15" fmla="*/ 1066800 w 2145324"/>
                <a:gd name="connsiteY15" fmla="*/ 539262 h 1713464"/>
                <a:gd name="connsiteX16" fmla="*/ 1148862 w 2145324"/>
                <a:gd name="connsiteY16" fmla="*/ 422031 h 1713464"/>
                <a:gd name="connsiteX17" fmla="*/ 1277816 w 2145324"/>
                <a:gd name="connsiteY17" fmla="*/ 269631 h 1713464"/>
                <a:gd name="connsiteX18" fmla="*/ 1324708 w 2145324"/>
                <a:gd name="connsiteY18" fmla="*/ 187570 h 1713464"/>
                <a:gd name="connsiteX19" fmla="*/ 1348154 w 2145324"/>
                <a:gd name="connsiteY19" fmla="*/ 164123 h 1713464"/>
                <a:gd name="connsiteX20" fmla="*/ 1418493 w 2145324"/>
                <a:gd name="connsiteY20" fmla="*/ 58616 h 1713464"/>
                <a:gd name="connsiteX21" fmla="*/ 1441939 w 2145324"/>
                <a:gd name="connsiteY21" fmla="*/ 23447 h 1713464"/>
                <a:gd name="connsiteX22" fmla="*/ 1465385 w 2145324"/>
                <a:gd name="connsiteY22" fmla="*/ 0 h 1713464"/>
                <a:gd name="connsiteX23" fmla="*/ 1488831 w 2145324"/>
                <a:gd name="connsiteY23" fmla="*/ 70339 h 1713464"/>
                <a:gd name="connsiteX24" fmla="*/ 1500554 w 2145324"/>
                <a:gd name="connsiteY24" fmla="*/ 117231 h 1713464"/>
                <a:gd name="connsiteX25" fmla="*/ 1512277 w 2145324"/>
                <a:gd name="connsiteY25" fmla="*/ 175847 h 1713464"/>
                <a:gd name="connsiteX26" fmla="*/ 1524000 w 2145324"/>
                <a:gd name="connsiteY26" fmla="*/ 211016 h 1713464"/>
                <a:gd name="connsiteX27" fmla="*/ 1547447 w 2145324"/>
                <a:gd name="connsiteY27" fmla="*/ 304800 h 1713464"/>
                <a:gd name="connsiteX28" fmla="*/ 1570893 w 2145324"/>
                <a:gd name="connsiteY28" fmla="*/ 375139 h 1713464"/>
                <a:gd name="connsiteX29" fmla="*/ 1641231 w 2145324"/>
                <a:gd name="connsiteY29" fmla="*/ 597877 h 1713464"/>
                <a:gd name="connsiteX30" fmla="*/ 1664677 w 2145324"/>
                <a:gd name="connsiteY30" fmla="*/ 644770 h 1713464"/>
                <a:gd name="connsiteX31" fmla="*/ 1723293 w 2145324"/>
                <a:gd name="connsiteY31" fmla="*/ 797170 h 1713464"/>
                <a:gd name="connsiteX32" fmla="*/ 1770185 w 2145324"/>
                <a:gd name="connsiteY32" fmla="*/ 937847 h 1713464"/>
                <a:gd name="connsiteX33" fmla="*/ 1793631 w 2145324"/>
                <a:gd name="connsiteY33" fmla="*/ 984739 h 1713464"/>
                <a:gd name="connsiteX34" fmla="*/ 1828800 w 2145324"/>
                <a:gd name="connsiteY34" fmla="*/ 1078523 h 1713464"/>
                <a:gd name="connsiteX35" fmla="*/ 1852247 w 2145324"/>
                <a:gd name="connsiteY35" fmla="*/ 1113693 h 1713464"/>
                <a:gd name="connsiteX36" fmla="*/ 1922585 w 2145324"/>
                <a:gd name="connsiteY36" fmla="*/ 1254370 h 1713464"/>
                <a:gd name="connsiteX37" fmla="*/ 2028093 w 2145324"/>
                <a:gd name="connsiteY37" fmla="*/ 1441939 h 1713464"/>
                <a:gd name="connsiteX38" fmla="*/ 2051539 w 2145324"/>
                <a:gd name="connsiteY38" fmla="*/ 1512277 h 1713464"/>
                <a:gd name="connsiteX39" fmla="*/ 2074985 w 2145324"/>
                <a:gd name="connsiteY39" fmla="*/ 1547447 h 1713464"/>
                <a:gd name="connsiteX40" fmla="*/ 2086708 w 2145324"/>
                <a:gd name="connsiteY40" fmla="*/ 1582616 h 1713464"/>
                <a:gd name="connsiteX41" fmla="*/ 2110154 w 2145324"/>
                <a:gd name="connsiteY41" fmla="*/ 1617785 h 1713464"/>
                <a:gd name="connsiteX42" fmla="*/ 2145324 w 2145324"/>
                <a:gd name="connsiteY42" fmla="*/ 1676400 h 1713464"/>
                <a:gd name="connsiteX43" fmla="*/ 2133600 w 2145324"/>
                <a:gd name="connsiteY43" fmla="*/ 1711570 h 1713464"/>
                <a:gd name="connsiteX44" fmla="*/ 1981200 w 2145324"/>
                <a:gd name="connsiteY44" fmla="*/ 1699847 h 1713464"/>
                <a:gd name="connsiteX45" fmla="*/ 1793631 w 2145324"/>
                <a:gd name="connsiteY45" fmla="*/ 1688123 h 1713464"/>
                <a:gd name="connsiteX46" fmla="*/ 1559170 w 2145324"/>
                <a:gd name="connsiteY46" fmla="*/ 1652954 h 1713464"/>
                <a:gd name="connsiteX47" fmla="*/ 1242647 w 2145324"/>
                <a:gd name="connsiteY47" fmla="*/ 1641231 h 1713464"/>
                <a:gd name="connsiteX48" fmla="*/ 1101970 w 2145324"/>
                <a:gd name="connsiteY48" fmla="*/ 1617785 h 1713464"/>
                <a:gd name="connsiteX49" fmla="*/ 937847 w 2145324"/>
                <a:gd name="connsiteY49" fmla="*/ 1606062 h 1713464"/>
                <a:gd name="connsiteX50" fmla="*/ 890954 w 2145324"/>
                <a:gd name="connsiteY50" fmla="*/ 1594339 h 1713464"/>
                <a:gd name="connsiteX51" fmla="*/ 644770 w 2145324"/>
                <a:gd name="connsiteY51" fmla="*/ 1570893 h 1713464"/>
                <a:gd name="connsiteX52" fmla="*/ 281354 w 2145324"/>
                <a:gd name="connsiteY52" fmla="*/ 1547447 h 1713464"/>
                <a:gd name="connsiteX53" fmla="*/ 0 w 2145324"/>
                <a:gd name="connsiteY53" fmla="*/ 1547447 h 17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45324" h="1713464">
                  <a:moveTo>
                    <a:pt x="70339" y="1488831"/>
                  </a:moveTo>
                  <a:cubicBezTo>
                    <a:pt x="89877" y="1473200"/>
                    <a:pt x="112670" y="1460937"/>
                    <a:pt x="128954" y="1441939"/>
                  </a:cubicBezTo>
                  <a:cubicBezTo>
                    <a:pt x="136996" y="1432557"/>
                    <a:pt x="132958" y="1416419"/>
                    <a:pt x="140677" y="1406770"/>
                  </a:cubicBezTo>
                  <a:cubicBezTo>
                    <a:pt x="149479" y="1395768"/>
                    <a:pt x="165374" y="1392749"/>
                    <a:pt x="175847" y="1383323"/>
                  </a:cubicBezTo>
                  <a:cubicBezTo>
                    <a:pt x="204601" y="1357445"/>
                    <a:pt x="233143" y="1330980"/>
                    <a:pt x="257908" y="1301262"/>
                  </a:cubicBezTo>
                  <a:cubicBezTo>
                    <a:pt x="277447" y="1277816"/>
                    <a:pt x="294098" y="1251624"/>
                    <a:pt x="316524" y="1230923"/>
                  </a:cubicBezTo>
                  <a:cubicBezTo>
                    <a:pt x="345238" y="1204418"/>
                    <a:pt x="379581" y="1184727"/>
                    <a:pt x="410308" y="1160585"/>
                  </a:cubicBezTo>
                  <a:cubicBezTo>
                    <a:pt x="434307" y="1141729"/>
                    <a:pt x="458064" y="1122500"/>
                    <a:pt x="480647" y="1101970"/>
                  </a:cubicBezTo>
                  <a:cubicBezTo>
                    <a:pt x="501093" y="1083383"/>
                    <a:pt x="516271" y="1058681"/>
                    <a:pt x="539262" y="1043354"/>
                  </a:cubicBezTo>
                  <a:cubicBezTo>
                    <a:pt x="562708" y="1027723"/>
                    <a:pt x="589675" y="1016387"/>
                    <a:pt x="609600" y="996462"/>
                  </a:cubicBezTo>
                  <a:lnTo>
                    <a:pt x="668216" y="937847"/>
                  </a:lnTo>
                  <a:cubicBezTo>
                    <a:pt x="676032" y="930031"/>
                    <a:pt x="682466" y="920531"/>
                    <a:pt x="691662" y="914400"/>
                  </a:cubicBezTo>
                  <a:cubicBezTo>
                    <a:pt x="728404" y="889905"/>
                    <a:pt x="750009" y="876969"/>
                    <a:pt x="785447" y="844062"/>
                  </a:cubicBezTo>
                  <a:cubicBezTo>
                    <a:pt x="821894" y="810219"/>
                    <a:pt x="859113" y="776763"/>
                    <a:pt x="890954" y="738554"/>
                  </a:cubicBezTo>
                  <a:cubicBezTo>
                    <a:pt x="930031" y="691662"/>
                    <a:pt x="965023" y="641039"/>
                    <a:pt x="1008185" y="597877"/>
                  </a:cubicBezTo>
                  <a:cubicBezTo>
                    <a:pt x="1027723" y="578339"/>
                    <a:pt x="1048315" y="559800"/>
                    <a:pt x="1066800" y="539262"/>
                  </a:cubicBezTo>
                  <a:cubicBezTo>
                    <a:pt x="1194410" y="397475"/>
                    <a:pt x="1040278" y="561641"/>
                    <a:pt x="1148862" y="422031"/>
                  </a:cubicBezTo>
                  <a:cubicBezTo>
                    <a:pt x="1211172" y="341918"/>
                    <a:pt x="1214608" y="396047"/>
                    <a:pt x="1277816" y="269631"/>
                  </a:cubicBezTo>
                  <a:cubicBezTo>
                    <a:pt x="1293862" y="237539"/>
                    <a:pt x="1302614" y="215188"/>
                    <a:pt x="1324708" y="187570"/>
                  </a:cubicBezTo>
                  <a:cubicBezTo>
                    <a:pt x="1331613" y="178939"/>
                    <a:pt x="1341522" y="172965"/>
                    <a:pt x="1348154" y="164123"/>
                  </a:cubicBezTo>
                  <a:cubicBezTo>
                    <a:pt x="1348164" y="164109"/>
                    <a:pt x="1406765" y="76208"/>
                    <a:pt x="1418493" y="58616"/>
                  </a:cubicBezTo>
                  <a:cubicBezTo>
                    <a:pt x="1426308" y="46893"/>
                    <a:pt x="1431977" y="33410"/>
                    <a:pt x="1441939" y="23447"/>
                  </a:cubicBezTo>
                  <a:lnTo>
                    <a:pt x="1465385" y="0"/>
                  </a:lnTo>
                  <a:cubicBezTo>
                    <a:pt x="1473200" y="23446"/>
                    <a:pt x="1482837" y="46362"/>
                    <a:pt x="1488831" y="70339"/>
                  </a:cubicBezTo>
                  <a:cubicBezTo>
                    <a:pt x="1492739" y="85970"/>
                    <a:pt x="1497059" y="101503"/>
                    <a:pt x="1500554" y="117231"/>
                  </a:cubicBezTo>
                  <a:cubicBezTo>
                    <a:pt x="1504876" y="136682"/>
                    <a:pt x="1507444" y="156516"/>
                    <a:pt x="1512277" y="175847"/>
                  </a:cubicBezTo>
                  <a:cubicBezTo>
                    <a:pt x="1515274" y="187835"/>
                    <a:pt x="1520749" y="199094"/>
                    <a:pt x="1524000" y="211016"/>
                  </a:cubicBezTo>
                  <a:cubicBezTo>
                    <a:pt x="1532479" y="242104"/>
                    <a:pt x="1537257" y="274230"/>
                    <a:pt x="1547447" y="304800"/>
                  </a:cubicBezTo>
                  <a:cubicBezTo>
                    <a:pt x="1555262" y="328246"/>
                    <a:pt x="1563625" y="351517"/>
                    <a:pt x="1570893" y="375139"/>
                  </a:cubicBezTo>
                  <a:cubicBezTo>
                    <a:pt x="1589590" y="435905"/>
                    <a:pt x="1617188" y="549790"/>
                    <a:pt x="1641231" y="597877"/>
                  </a:cubicBezTo>
                  <a:lnTo>
                    <a:pt x="1664677" y="644770"/>
                  </a:lnTo>
                  <a:cubicBezTo>
                    <a:pt x="1689617" y="769472"/>
                    <a:pt x="1656328" y="629758"/>
                    <a:pt x="1723293" y="797170"/>
                  </a:cubicBezTo>
                  <a:cubicBezTo>
                    <a:pt x="1741650" y="843063"/>
                    <a:pt x="1748080" y="893637"/>
                    <a:pt x="1770185" y="937847"/>
                  </a:cubicBezTo>
                  <a:cubicBezTo>
                    <a:pt x="1778000" y="953478"/>
                    <a:pt x="1786747" y="968676"/>
                    <a:pt x="1793631" y="984739"/>
                  </a:cubicBezTo>
                  <a:cubicBezTo>
                    <a:pt x="1824067" y="1055757"/>
                    <a:pt x="1780229" y="981382"/>
                    <a:pt x="1828800" y="1078523"/>
                  </a:cubicBezTo>
                  <a:cubicBezTo>
                    <a:pt x="1835101" y="1091125"/>
                    <a:pt x="1844431" y="1101970"/>
                    <a:pt x="1852247" y="1113693"/>
                  </a:cubicBezTo>
                  <a:cubicBezTo>
                    <a:pt x="1897891" y="1250624"/>
                    <a:pt x="1846835" y="1118020"/>
                    <a:pt x="1922585" y="1254370"/>
                  </a:cubicBezTo>
                  <a:cubicBezTo>
                    <a:pt x="2035549" y="1457706"/>
                    <a:pt x="1948839" y="1336267"/>
                    <a:pt x="2028093" y="1441939"/>
                  </a:cubicBezTo>
                  <a:cubicBezTo>
                    <a:pt x="2035908" y="1465385"/>
                    <a:pt x="2037830" y="1491713"/>
                    <a:pt x="2051539" y="1512277"/>
                  </a:cubicBezTo>
                  <a:cubicBezTo>
                    <a:pt x="2059354" y="1524000"/>
                    <a:pt x="2068684" y="1534845"/>
                    <a:pt x="2074985" y="1547447"/>
                  </a:cubicBezTo>
                  <a:cubicBezTo>
                    <a:pt x="2080511" y="1558500"/>
                    <a:pt x="2081182" y="1571563"/>
                    <a:pt x="2086708" y="1582616"/>
                  </a:cubicBezTo>
                  <a:cubicBezTo>
                    <a:pt x="2093009" y="1595218"/>
                    <a:pt x="2103853" y="1605183"/>
                    <a:pt x="2110154" y="1617785"/>
                  </a:cubicBezTo>
                  <a:cubicBezTo>
                    <a:pt x="2140590" y="1678656"/>
                    <a:pt x="2099528" y="1630606"/>
                    <a:pt x="2145324" y="1676400"/>
                  </a:cubicBezTo>
                  <a:cubicBezTo>
                    <a:pt x="2141416" y="1688123"/>
                    <a:pt x="2145833" y="1709822"/>
                    <a:pt x="2133600" y="1711570"/>
                  </a:cubicBezTo>
                  <a:cubicBezTo>
                    <a:pt x="2083162" y="1718776"/>
                    <a:pt x="2032029" y="1703353"/>
                    <a:pt x="1981200" y="1699847"/>
                  </a:cubicBezTo>
                  <a:lnTo>
                    <a:pt x="1793631" y="1688123"/>
                  </a:lnTo>
                  <a:cubicBezTo>
                    <a:pt x="1702297" y="1657678"/>
                    <a:pt x="1731266" y="1664688"/>
                    <a:pt x="1559170" y="1652954"/>
                  </a:cubicBezTo>
                  <a:cubicBezTo>
                    <a:pt x="1453835" y="1645772"/>
                    <a:pt x="1348155" y="1645139"/>
                    <a:pt x="1242647" y="1641231"/>
                  </a:cubicBezTo>
                  <a:cubicBezTo>
                    <a:pt x="1177940" y="1619663"/>
                    <a:pt x="1208210" y="1627023"/>
                    <a:pt x="1101970" y="1617785"/>
                  </a:cubicBezTo>
                  <a:cubicBezTo>
                    <a:pt x="1047329" y="1613034"/>
                    <a:pt x="992555" y="1609970"/>
                    <a:pt x="937847" y="1606062"/>
                  </a:cubicBezTo>
                  <a:cubicBezTo>
                    <a:pt x="922216" y="1602154"/>
                    <a:pt x="906847" y="1596988"/>
                    <a:pt x="890954" y="1594339"/>
                  </a:cubicBezTo>
                  <a:cubicBezTo>
                    <a:pt x="807756" y="1580473"/>
                    <a:pt x="729701" y="1578278"/>
                    <a:pt x="644770" y="1570893"/>
                  </a:cubicBezTo>
                  <a:cubicBezTo>
                    <a:pt x="459226" y="1554759"/>
                    <a:pt x="538663" y="1553165"/>
                    <a:pt x="281354" y="1547447"/>
                  </a:cubicBezTo>
                  <a:cubicBezTo>
                    <a:pt x="187592" y="1545363"/>
                    <a:pt x="93785" y="1547447"/>
                    <a:pt x="0" y="154744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E91DB0-0820-4167-B684-DE88802B11B9}"/>
                </a:ext>
              </a:extLst>
            </p:cNvPr>
            <p:cNvSpPr/>
            <p:nvPr/>
          </p:nvSpPr>
          <p:spPr>
            <a:xfrm>
              <a:off x="838200" y="2374560"/>
              <a:ext cx="1723292" cy="258338"/>
            </a:xfrm>
            <a:custGeom>
              <a:avLst/>
              <a:gdLst>
                <a:gd name="connsiteX0" fmla="*/ 0 w 1723292"/>
                <a:gd name="connsiteY0" fmla="*/ 258338 h 258338"/>
                <a:gd name="connsiteX1" fmla="*/ 128954 w 1723292"/>
                <a:gd name="connsiteY1" fmla="*/ 211445 h 258338"/>
                <a:gd name="connsiteX2" fmla="*/ 234461 w 1723292"/>
                <a:gd name="connsiteY2" fmla="*/ 187999 h 258338"/>
                <a:gd name="connsiteX3" fmla="*/ 316523 w 1723292"/>
                <a:gd name="connsiteY3" fmla="*/ 176276 h 258338"/>
                <a:gd name="connsiteX4" fmla="*/ 445477 w 1723292"/>
                <a:gd name="connsiteY4" fmla="*/ 152830 h 258338"/>
                <a:gd name="connsiteX5" fmla="*/ 539261 w 1723292"/>
                <a:gd name="connsiteY5" fmla="*/ 141107 h 258338"/>
                <a:gd name="connsiteX6" fmla="*/ 609600 w 1723292"/>
                <a:gd name="connsiteY6" fmla="*/ 129384 h 258338"/>
                <a:gd name="connsiteX7" fmla="*/ 762000 w 1723292"/>
                <a:gd name="connsiteY7" fmla="*/ 117661 h 258338"/>
                <a:gd name="connsiteX8" fmla="*/ 832338 w 1723292"/>
                <a:gd name="connsiteY8" fmla="*/ 105938 h 258338"/>
                <a:gd name="connsiteX9" fmla="*/ 1101969 w 1723292"/>
                <a:gd name="connsiteY9" fmla="*/ 82492 h 258338"/>
                <a:gd name="connsiteX10" fmla="*/ 1219200 w 1723292"/>
                <a:gd name="connsiteY10" fmla="*/ 59045 h 258338"/>
                <a:gd name="connsiteX11" fmla="*/ 1301261 w 1723292"/>
                <a:gd name="connsiteY11" fmla="*/ 47322 h 258338"/>
                <a:gd name="connsiteX12" fmla="*/ 1465384 w 1723292"/>
                <a:gd name="connsiteY12" fmla="*/ 12153 h 258338"/>
                <a:gd name="connsiteX13" fmla="*/ 1723292 w 1723292"/>
                <a:gd name="connsiteY13" fmla="*/ 430 h 25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3292" h="258338">
                  <a:moveTo>
                    <a:pt x="0" y="258338"/>
                  </a:moveTo>
                  <a:cubicBezTo>
                    <a:pt x="38841" y="242801"/>
                    <a:pt x="88825" y="221477"/>
                    <a:pt x="128954" y="211445"/>
                  </a:cubicBezTo>
                  <a:cubicBezTo>
                    <a:pt x="171107" y="200907"/>
                    <a:pt x="189813" y="195440"/>
                    <a:pt x="234461" y="187999"/>
                  </a:cubicBezTo>
                  <a:cubicBezTo>
                    <a:pt x="261717" y="183456"/>
                    <a:pt x="289267" y="180819"/>
                    <a:pt x="316523" y="176276"/>
                  </a:cubicBezTo>
                  <a:cubicBezTo>
                    <a:pt x="437710" y="156078"/>
                    <a:pt x="308644" y="172377"/>
                    <a:pt x="445477" y="152830"/>
                  </a:cubicBezTo>
                  <a:cubicBezTo>
                    <a:pt x="476665" y="148375"/>
                    <a:pt x="508073" y="145562"/>
                    <a:pt x="539261" y="141107"/>
                  </a:cubicBezTo>
                  <a:cubicBezTo>
                    <a:pt x="562792" y="137745"/>
                    <a:pt x="585961" y="131872"/>
                    <a:pt x="609600" y="129384"/>
                  </a:cubicBezTo>
                  <a:cubicBezTo>
                    <a:pt x="660270" y="124050"/>
                    <a:pt x="711200" y="121569"/>
                    <a:pt x="762000" y="117661"/>
                  </a:cubicBezTo>
                  <a:cubicBezTo>
                    <a:pt x="785446" y="113753"/>
                    <a:pt x="808695" y="108384"/>
                    <a:pt x="832338" y="105938"/>
                  </a:cubicBezTo>
                  <a:cubicBezTo>
                    <a:pt x="922075" y="96655"/>
                    <a:pt x="1101969" y="82492"/>
                    <a:pt x="1101969" y="82492"/>
                  </a:cubicBezTo>
                  <a:cubicBezTo>
                    <a:pt x="1141046" y="74676"/>
                    <a:pt x="1179750" y="64681"/>
                    <a:pt x="1219200" y="59045"/>
                  </a:cubicBezTo>
                  <a:cubicBezTo>
                    <a:pt x="1246554" y="55137"/>
                    <a:pt x="1274075" y="52265"/>
                    <a:pt x="1301261" y="47322"/>
                  </a:cubicBezTo>
                  <a:cubicBezTo>
                    <a:pt x="1386434" y="31836"/>
                    <a:pt x="1333297" y="24161"/>
                    <a:pt x="1465384" y="12153"/>
                  </a:cubicBezTo>
                  <a:cubicBezTo>
                    <a:pt x="1637146" y="-3462"/>
                    <a:pt x="1551176" y="430"/>
                    <a:pt x="1723292" y="43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8B90ED-38EA-4CEA-9D09-E3EC2DD669D7}"/>
                </a:ext>
              </a:extLst>
            </p:cNvPr>
            <p:cNvSpPr/>
            <p:nvPr/>
          </p:nvSpPr>
          <p:spPr>
            <a:xfrm>
              <a:off x="803351" y="3224461"/>
              <a:ext cx="1375295" cy="1553666"/>
            </a:xfrm>
            <a:custGeom>
              <a:avLst/>
              <a:gdLst>
                <a:gd name="connsiteX0" fmla="*/ 97480 w 1375295"/>
                <a:gd name="connsiteY0" fmla="*/ 152400 h 1553666"/>
                <a:gd name="connsiteX1" fmla="*/ 156095 w 1375295"/>
                <a:gd name="connsiteY1" fmla="*/ 140677 h 1553666"/>
                <a:gd name="connsiteX2" fmla="*/ 191264 w 1375295"/>
                <a:gd name="connsiteY2" fmla="*/ 128954 h 1553666"/>
                <a:gd name="connsiteX3" fmla="*/ 402280 w 1375295"/>
                <a:gd name="connsiteY3" fmla="*/ 105508 h 1553666"/>
                <a:gd name="connsiteX4" fmla="*/ 484341 w 1375295"/>
                <a:gd name="connsiteY4" fmla="*/ 93785 h 1553666"/>
                <a:gd name="connsiteX5" fmla="*/ 894649 w 1375295"/>
                <a:gd name="connsiteY5" fmla="*/ 70338 h 1553666"/>
                <a:gd name="connsiteX6" fmla="*/ 1093941 w 1375295"/>
                <a:gd name="connsiteY6" fmla="*/ 35169 h 1553666"/>
                <a:gd name="connsiteX7" fmla="*/ 1293234 w 1375295"/>
                <a:gd name="connsiteY7" fmla="*/ 0 h 1553666"/>
                <a:gd name="connsiteX8" fmla="*/ 1304957 w 1375295"/>
                <a:gd name="connsiteY8" fmla="*/ 35169 h 1553666"/>
                <a:gd name="connsiteX9" fmla="*/ 1281511 w 1375295"/>
                <a:gd name="connsiteY9" fmla="*/ 199292 h 1553666"/>
                <a:gd name="connsiteX10" fmla="*/ 1258064 w 1375295"/>
                <a:gd name="connsiteY10" fmla="*/ 339969 h 1553666"/>
                <a:gd name="connsiteX11" fmla="*/ 1234618 w 1375295"/>
                <a:gd name="connsiteY11" fmla="*/ 457200 h 1553666"/>
                <a:gd name="connsiteX12" fmla="*/ 1234618 w 1375295"/>
                <a:gd name="connsiteY12" fmla="*/ 949569 h 1553666"/>
                <a:gd name="connsiteX13" fmla="*/ 1246341 w 1375295"/>
                <a:gd name="connsiteY13" fmla="*/ 1031631 h 1553666"/>
                <a:gd name="connsiteX14" fmla="*/ 1269788 w 1375295"/>
                <a:gd name="connsiteY14" fmla="*/ 1101969 h 1553666"/>
                <a:gd name="connsiteX15" fmla="*/ 1304957 w 1375295"/>
                <a:gd name="connsiteY15" fmla="*/ 1207477 h 1553666"/>
                <a:gd name="connsiteX16" fmla="*/ 1316680 w 1375295"/>
                <a:gd name="connsiteY16" fmla="*/ 1254369 h 1553666"/>
                <a:gd name="connsiteX17" fmla="*/ 1340126 w 1375295"/>
                <a:gd name="connsiteY17" fmla="*/ 1324708 h 1553666"/>
                <a:gd name="connsiteX18" fmla="*/ 1363572 w 1375295"/>
                <a:gd name="connsiteY18" fmla="*/ 1395046 h 1553666"/>
                <a:gd name="connsiteX19" fmla="*/ 1375295 w 1375295"/>
                <a:gd name="connsiteY19" fmla="*/ 1430215 h 1553666"/>
                <a:gd name="connsiteX20" fmla="*/ 1293234 w 1375295"/>
                <a:gd name="connsiteY20" fmla="*/ 1512277 h 1553666"/>
                <a:gd name="connsiteX21" fmla="*/ 613295 w 1375295"/>
                <a:gd name="connsiteY21" fmla="*/ 1524000 h 1553666"/>
                <a:gd name="connsiteX22" fmla="*/ 15418 w 1375295"/>
                <a:gd name="connsiteY22" fmla="*/ 1207477 h 1553666"/>
                <a:gd name="connsiteX23" fmla="*/ 38864 w 1375295"/>
                <a:gd name="connsiteY23" fmla="*/ 973015 h 1553666"/>
                <a:gd name="connsiteX24" fmla="*/ 50588 w 1375295"/>
                <a:gd name="connsiteY24" fmla="*/ 867508 h 1553666"/>
                <a:gd name="connsiteX25" fmla="*/ 62311 w 1375295"/>
                <a:gd name="connsiteY25" fmla="*/ 726831 h 1553666"/>
                <a:gd name="connsiteX26" fmla="*/ 85757 w 1375295"/>
                <a:gd name="connsiteY26" fmla="*/ 633046 h 1553666"/>
                <a:gd name="connsiteX27" fmla="*/ 109203 w 1375295"/>
                <a:gd name="connsiteY27" fmla="*/ 445477 h 1553666"/>
                <a:gd name="connsiteX28" fmla="*/ 97480 w 1375295"/>
                <a:gd name="connsiteY28" fmla="*/ 152400 h 155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5295" h="1553666">
                  <a:moveTo>
                    <a:pt x="97480" y="152400"/>
                  </a:moveTo>
                  <a:cubicBezTo>
                    <a:pt x="105295" y="101600"/>
                    <a:pt x="136765" y="145510"/>
                    <a:pt x="156095" y="140677"/>
                  </a:cubicBezTo>
                  <a:cubicBezTo>
                    <a:pt x="168083" y="137680"/>
                    <a:pt x="179106" y="131164"/>
                    <a:pt x="191264" y="128954"/>
                  </a:cubicBezTo>
                  <a:cubicBezTo>
                    <a:pt x="239253" y="120229"/>
                    <a:pt x="359362" y="110557"/>
                    <a:pt x="402280" y="105508"/>
                  </a:cubicBezTo>
                  <a:cubicBezTo>
                    <a:pt x="429722" y="102280"/>
                    <a:pt x="456814" y="96179"/>
                    <a:pt x="484341" y="93785"/>
                  </a:cubicBezTo>
                  <a:cubicBezTo>
                    <a:pt x="559631" y="87238"/>
                    <a:pt x="830675" y="73705"/>
                    <a:pt x="894649" y="70338"/>
                  </a:cubicBezTo>
                  <a:cubicBezTo>
                    <a:pt x="1038975" y="41473"/>
                    <a:pt x="972430" y="52528"/>
                    <a:pt x="1093941" y="35169"/>
                  </a:cubicBezTo>
                  <a:cubicBezTo>
                    <a:pt x="1205227" y="-1926"/>
                    <a:pt x="1139667" y="13961"/>
                    <a:pt x="1293234" y="0"/>
                  </a:cubicBezTo>
                  <a:cubicBezTo>
                    <a:pt x="1297142" y="11723"/>
                    <a:pt x="1304957" y="22812"/>
                    <a:pt x="1304957" y="35169"/>
                  </a:cubicBezTo>
                  <a:cubicBezTo>
                    <a:pt x="1304957" y="103675"/>
                    <a:pt x="1292334" y="137965"/>
                    <a:pt x="1281511" y="199292"/>
                  </a:cubicBezTo>
                  <a:cubicBezTo>
                    <a:pt x="1273249" y="246108"/>
                    <a:pt x="1269594" y="293849"/>
                    <a:pt x="1258064" y="339969"/>
                  </a:cubicBezTo>
                  <a:cubicBezTo>
                    <a:pt x="1240576" y="409921"/>
                    <a:pt x="1248990" y="370968"/>
                    <a:pt x="1234618" y="457200"/>
                  </a:cubicBezTo>
                  <a:cubicBezTo>
                    <a:pt x="1217379" y="698547"/>
                    <a:pt x="1216377" y="630354"/>
                    <a:pt x="1234618" y="949569"/>
                  </a:cubicBezTo>
                  <a:cubicBezTo>
                    <a:pt x="1236194" y="977156"/>
                    <a:pt x="1240128" y="1004707"/>
                    <a:pt x="1246341" y="1031631"/>
                  </a:cubicBezTo>
                  <a:cubicBezTo>
                    <a:pt x="1251898" y="1055712"/>
                    <a:pt x="1263794" y="1077993"/>
                    <a:pt x="1269788" y="1101969"/>
                  </a:cubicBezTo>
                  <a:cubicBezTo>
                    <a:pt x="1297881" y="1214341"/>
                    <a:pt x="1260813" y="1075042"/>
                    <a:pt x="1304957" y="1207477"/>
                  </a:cubicBezTo>
                  <a:cubicBezTo>
                    <a:pt x="1310052" y="1222762"/>
                    <a:pt x="1312050" y="1238937"/>
                    <a:pt x="1316680" y="1254369"/>
                  </a:cubicBezTo>
                  <a:cubicBezTo>
                    <a:pt x="1323782" y="1278041"/>
                    <a:pt x="1332311" y="1301262"/>
                    <a:pt x="1340126" y="1324708"/>
                  </a:cubicBezTo>
                  <a:lnTo>
                    <a:pt x="1363572" y="1395046"/>
                  </a:lnTo>
                  <a:lnTo>
                    <a:pt x="1375295" y="1430215"/>
                  </a:lnTo>
                  <a:cubicBezTo>
                    <a:pt x="1363289" y="1490244"/>
                    <a:pt x="1376814" y="1510836"/>
                    <a:pt x="1293234" y="1512277"/>
                  </a:cubicBezTo>
                  <a:lnTo>
                    <a:pt x="613295" y="1524000"/>
                  </a:lnTo>
                  <a:cubicBezTo>
                    <a:pt x="-89796" y="1510479"/>
                    <a:pt x="-8201" y="1715286"/>
                    <a:pt x="15418" y="1207477"/>
                  </a:cubicBezTo>
                  <a:cubicBezTo>
                    <a:pt x="24839" y="1004933"/>
                    <a:pt x="6660" y="1069629"/>
                    <a:pt x="38864" y="973015"/>
                  </a:cubicBezTo>
                  <a:cubicBezTo>
                    <a:pt x="42772" y="937846"/>
                    <a:pt x="47233" y="902734"/>
                    <a:pt x="50588" y="867508"/>
                  </a:cubicBezTo>
                  <a:cubicBezTo>
                    <a:pt x="55049" y="820665"/>
                    <a:pt x="56813" y="773564"/>
                    <a:pt x="62311" y="726831"/>
                  </a:cubicBezTo>
                  <a:cubicBezTo>
                    <a:pt x="74978" y="619160"/>
                    <a:pt x="68650" y="710026"/>
                    <a:pt x="85757" y="633046"/>
                  </a:cubicBezTo>
                  <a:cubicBezTo>
                    <a:pt x="96098" y="586511"/>
                    <a:pt x="108065" y="483030"/>
                    <a:pt x="109203" y="445477"/>
                  </a:cubicBezTo>
                  <a:cubicBezTo>
                    <a:pt x="111925" y="355641"/>
                    <a:pt x="89665" y="203200"/>
                    <a:pt x="97480" y="15240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50838-F57C-4D19-813F-29C15E4A9D26}"/>
                </a:ext>
              </a:extLst>
            </p:cNvPr>
            <p:cNvSpPr/>
            <p:nvPr/>
          </p:nvSpPr>
          <p:spPr>
            <a:xfrm>
              <a:off x="2790596" y="3429000"/>
              <a:ext cx="1525518" cy="1230923"/>
            </a:xfrm>
            <a:custGeom>
              <a:avLst/>
              <a:gdLst>
                <a:gd name="connsiteX0" fmla="*/ 1289539 w 1525518"/>
                <a:gd name="connsiteY0" fmla="*/ 246185 h 1230923"/>
                <a:gd name="connsiteX1" fmla="*/ 1266093 w 1525518"/>
                <a:gd name="connsiteY1" fmla="*/ 187569 h 1230923"/>
                <a:gd name="connsiteX2" fmla="*/ 1230924 w 1525518"/>
                <a:gd name="connsiteY2" fmla="*/ 164123 h 1230923"/>
                <a:gd name="connsiteX3" fmla="*/ 1172308 w 1525518"/>
                <a:gd name="connsiteY3" fmla="*/ 128954 h 1230923"/>
                <a:gd name="connsiteX4" fmla="*/ 1137139 w 1525518"/>
                <a:gd name="connsiteY4" fmla="*/ 105508 h 1230923"/>
                <a:gd name="connsiteX5" fmla="*/ 1019908 w 1525518"/>
                <a:gd name="connsiteY5" fmla="*/ 70339 h 1230923"/>
                <a:gd name="connsiteX6" fmla="*/ 961293 w 1525518"/>
                <a:gd name="connsiteY6" fmla="*/ 58616 h 1230923"/>
                <a:gd name="connsiteX7" fmla="*/ 890954 w 1525518"/>
                <a:gd name="connsiteY7" fmla="*/ 35169 h 1230923"/>
                <a:gd name="connsiteX8" fmla="*/ 820616 w 1525518"/>
                <a:gd name="connsiteY8" fmla="*/ 23446 h 1230923"/>
                <a:gd name="connsiteX9" fmla="*/ 762000 w 1525518"/>
                <a:gd name="connsiteY9" fmla="*/ 11723 h 1230923"/>
                <a:gd name="connsiteX10" fmla="*/ 656493 w 1525518"/>
                <a:gd name="connsiteY10" fmla="*/ 0 h 1230923"/>
                <a:gd name="connsiteX11" fmla="*/ 410308 w 1525518"/>
                <a:gd name="connsiteY11" fmla="*/ 11723 h 1230923"/>
                <a:gd name="connsiteX12" fmla="*/ 293077 w 1525518"/>
                <a:gd name="connsiteY12" fmla="*/ 46892 h 1230923"/>
                <a:gd name="connsiteX13" fmla="*/ 257908 w 1525518"/>
                <a:gd name="connsiteY13" fmla="*/ 58616 h 1230923"/>
                <a:gd name="connsiteX14" fmla="*/ 222739 w 1525518"/>
                <a:gd name="connsiteY14" fmla="*/ 70339 h 1230923"/>
                <a:gd name="connsiteX15" fmla="*/ 187570 w 1525518"/>
                <a:gd name="connsiteY15" fmla="*/ 93785 h 1230923"/>
                <a:gd name="connsiteX16" fmla="*/ 128954 w 1525518"/>
                <a:gd name="connsiteY16" fmla="*/ 140677 h 1230923"/>
                <a:gd name="connsiteX17" fmla="*/ 105508 w 1525518"/>
                <a:gd name="connsiteY17" fmla="*/ 175846 h 1230923"/>
                <a:gd name="connsiteX18" fmla="*/ 46893 w 1525518"/>
                <a:gd name="connsiteY18" fmla="*/ 246185 h 1230923"/>
                <a:gd name="connsiteX19" fmla="*/ 11724 w 1525518"/>
                <a:gd name="connsiteY19" fmla="*/ 375139 h 1230923"/>
                <a:gd name="connsiteX20" fmla="*/ 0 w 1525518"/>
                <a:gd name="connsiteY20" fmla="*/ 422031 h 1230923"/>
                <a:gd name="connsiteX21" fmla="*/ 23447 w 1525518"/>
                <a:gd name="connsiteY21" fmla="*/ 773723 h 1230923"/>
                <a:gd name="connsiteX22" fmla="*/ 46893 w 1525518"/>
                <a:gd name="connsiteY22" fmla="*/ 844062 h 1230923"/>
                <a:gd name="connsiteX23" fmla="*/ 93785 w 1525518"/>
                <a:gd name="connsiteY23" fmla="*/ 914400 h 1230923"/>
                <a:gd name="connsiteX24" fmla="*/ 117231 w 1525518"/>
                <a:gd name="connsiteY24" fmla="*/ 949569 h 1230923"/>
                <a:gd name="connsiteX25" fmla="*/ 164124 w 1525518"/>
                <a:gd name="connsiteY25" fmla="*/ 996462 h 1230923"/>
                <a:gd name="connsiteX26" fmla="*/ 211016 w 1525518"/>
                <a:gd name="connsiteY26" fmla="*/ 1043354 h 1230923"/>
                <a:gd name="connsiteX27" fmla="*/ 269631 w 1525518"/>
                <a:gd name="connsiteY27" fmla="*/ 1090246 h 1230923"/>
                <a:gd name="connsiteX28" fmla="*/ 328247 w 1525518"/>
                <a:gd name="connsiteY28" fmla="*/ 1137139 h 1230923"/>
                <a:gd name="connsiteX29" fmla="*/ 363416 w 1525518"/>
                <a:gd name="connsiteY29" fmla="*/ 1148862 h 1230923"/>
                <a:gd name="connsiteX30" fmla="*/ 398585 w 1525518"/>
                <a:gd name="connsiteY30" fmla="*/ 1172308 h 1230923"/>
                <a:gd name="connsiteX31" fmla="*/ 492370 w 1525518"/>
                <a:gd name="connsiteY31" fmla="*/ 1195754 h 1230923"/>
                <a:gd name="connsiteX32" fmla="*/ 562708 w 1525518"/>
                <a:gd name="connsiteY32" fmla="*/ 1207477 h 1230923"/>
                <a:gd name="connsiteX33" fmla="*/ 621324 w 1525518"/>
                <a:gd name="connsiteY33" fmla="*/ 1219200 h 1230923"/>
                <a:gd name="connsiteX34" fmla="*/ 750277 w 1525518"/>
                <a:gd name="connsiteY34" fmla="*/ 1230923 h 1230923"/>
                <a:gd name="connsiteX35" fmla="*/ 973016 w 1525518"/>
                <a:gd name="connsiteY35" fmla="*/ 1219200 h 1230923"/>
                <a:gd name="connsiteX36" fmla="*/ 1043354 w 1525518"/>
                <a:gd name="connsiteY36" fmla="*/ 1195754 h 1230923"/>
                <a:gd name="connsiteX37" fmla="*/ 1078524 w 1525518"/>
                <a:gd name="connsiteY37" fmla="*/ 1184031 h 1230923"/>
                <a:gd name="connsiteX38" fmla="*/ 1184031 w 1525518"/>
                <a:gd name="connsiteY38" fmla="*/ 1137139 h 1230923"/>
                <a:gd name="connsiteX39" fmla="*/ 1219200 w 1525518"/>
                <a:gd name="connsiteY39" fmla="*/ 1125416 h 1230923"/>
                <a:gd name="connsiteX40" fmla="*/ 1242647 w 1525518"/>
                <a:gd name="connsiteY40" fmla="*/ 1101969 h 1230923"/>
                <a:gd name="connsiteX41" fmla="*/ 1277816 w 1525518"/>
                <a:gd name="connsiteY41" fmla="*/ 1090246 h 1230923"/>
                <a:gd name="connsiteX42" fmla="*/ 1336431 w 1525518"/>
                <a:gd name="connsiteY42" fmla="*/ 1043354 h 1230923"/>
                <a:gd name="connsiteX43" fmla="*/ 1359877 w 1525518"/>
                <a:gd name="connsiteY43" fmla="*/ 1008185 h 1230923"/>
                <a:gd name="connsiteX44" fmla="*/ 1453662 w 1525518"/>
                <a:gd name="connsiteY44" fmla="*/ 890954 h 1230923"/>
                <a:gd name="connsiteX45" fmla="*/ 1477108 w 1525518"/>
                <a:gd name="connsiteY45" fmla="*/ 820616 h 1230923"/>
                <a:gd name="connsiteX46" fmla="*/ 1488831 w 1525518"/>
                <a:gd name="connsiteY46" fmla="*/ 785446 h 1230923"/>
                <a:gd name="connsiteX47" fmla="*/ 1512277 w 1525518"/>
                <a:gd name="connsiteY47" fmla="*/ 750277 h 1230923"/>
                <a:gd name="connsiteX48" fmla="*/ 1512277 w 1525518"/>
                <a:gd name="connsiteY48" fmla="*/ 527539 h 1230923"/>
                <a:gd name="connsiteX49" fmla="*/ 1477108 w 1525518"/>
                <a:gd name="connsiteY49" fmla="*/ 422031 h 1230923"/>
                <a:gd name="connsiteX50" fmla="*/ 1465385 w 1525518"/>
                <a:gd name="connsiteY50" fmla="*/ 386862 h 1230923"/>
                <a:gd name="connsiteX51" fmla="*/ 1453662 w 1525518"/>
                <a:gd name="connsiteY51" fmla="*/ 351692 h 1230923"/>
                <a:gd name="connsiteX52" fmla="*/ 1371600 w 1525518"/>
                <a:gd name="connsiteY52" fmla="*/ 246185 h 1230923"/>
                <a:gd name="connsiteX53" fmla="*/ 1348154 w 1525518"/>
                <a:gd name="connsiteY53" fmla="*/ 211016 h 1230923"/>
                <a:gd name="connsiteX54" fmla="*/ 1254370 w 1525518"/>
                <a:gd name="connsiteY54" fmla="*/ 140677 h 1230923"/>
                <a:gd name="connsiteX55" fmla="*/ 1219200 w 1525518"/>
                <a:gd name="connsiteY55" fmla="*/ 117231 h 1230923"/>
                <a:gd name="connsiteX56" fmla="*/ 1184031 w 1525518"/>
                <a:gd name="connsiteY56" fmla="*/ 93785 h 1230923"/>
                <a:gd name="connsiteX57" fmla="*/ 1148862 w 1525518"/>
                <a:gd name="connsiteY57" fmla="*/ 82062 h 123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25518" h="1230923">
                  <a:moveTo>
                    <a:pt x="1289539" y="246185"/>
                  </a:moveTo>
                  <a:cubicBezTo>
                    <a:pt x="1281724" y="226646"/>
                    <a:pt x="1278324" y="204693"/>
                    <a:pt x="1266093" y="187569"/>
                  </a:cubicBezTo>
                  <a:cubicBezTo>
                    <a:pt x="1257904" y="176104"/>
                    <a:pt x="1241926" y="172924"/>
                    <a:pt x="1230924" y="164123"/>
                  </a:cubicBezTo>
                  <a:cubicBezTo>
                    <a:pt x="1154597" y="103062"/>
                    <a:pt x="1267314" y="176457"/>
                    <a:pt x="1172308" y="128954"/>
                  </a:cubicBezTo>
                  <a:cubicBezTo>
                    <a:pt x="1159706" y="122653"/>
                    <a:pt x="1150014" y="111230"/>
                    <a:pt x="1137139" y="105508"/>
                  </a:cubicBezTo>
                  <a:cubicBezTo>
                    <a:pt x="1107917" y="92521"/>
                    <a:pt x="1054008" y="77917"/>
                    <a:pt x="1019908" y="70339"/>
                  </a:cubicBezTo>
                  <a:cubicBezTo>
                    <a:pt x="1000457" y="66017"/>
                    <a:pt x="980516" y="63859"/>
                    <a:pt x="961293" y="58616"/>
                  </a:cubicBezTo>
                  <a:cubicBezTo>
                    <a:pt x="937449" y="52113"/>
                    <a:pt x="915332" y="39232"/>
                    <a:pt x="890954" y="35169"/>
                  </a:cubicBezTo>
                  <a:lnTo>
                    <a:pt x="820616" y="23446"/>
                  </a:lnTo>
                  <a:cubicBezTo>
                    <a:pt x="801012" y="19882"/>
                    <a:pt x="781725" y="14541"/>
                    <a:pt x="762000" y="11723"/>
                  </a:cubicBezTo>
                  <a:cubicBezTo>
                    <a:pt x="726970" y="6719"/>
                    <a:pt x="691662" y="3908"/>
                    <a:pt x="656493" y="0"/>
                  </a:cubicBezTo>
                  <a:cubicBezTo>
                    <a:pt x="574431" y="3908"/>
                    <a:pt x="492201" y="5172"/>
                    <a:pt x="410308" y="11723"/>
                  </a:cubicBezTo>
                  <a:cubicBezTo>
                    <a:pt x="386997" y="13588"/>
                    <a:pt x="305750" y="42668"/>
                    <a:pt x="293077" y="46892"/>
                  </a:cubicBezTo>
                  <a:lnTo>
                    <a:pt x="257908" y="58616"/>
                  </a:lnTo>
                  <a:cubicBezTo>
                    <a:pt x="246185" y="62524"/>
                    <a:pt x="233021" y="63484"/>
                    <a:pt x="222739" y="70339"/>
                  </a:cubicBezTo>
                  <a:lnTo>
                    <a:pt x="187570" y="93785"/>
                  </a:lnTo>
                  <a:cubicBezTo>
                    <a:pt x="120378" y="194573"/>
                    <a:pt x="209847" y="75964"/>
                    <a:pt x="128954" y="140677"/>
                  </a:cubicBezTo>
                  <a:cubicBezTo>
                    <a:pt x="117952" y="149478"/>
                    <a:pt x="114528" y="165022"/>
                    <a:pt x="105508" y="175846"/>
                  </a:cubicBezTo>
                  <a:cubicBezTo>
                    <a:pt x="79217" y="207396"/>
                    <a:pt x="63524" y="208765"/>
                    <a:pt x="46893" y="246185"/>
                  </a:cubicBezTo>
                  <a:cubicBezTo>
                    <a:pt x="22493" y="301086"/>
                    <a:pt x="23983" y="319975"/>
                    <a:pt x="11724" y="375139"/>
                  </a:cubicBezTo>
                  <a:cubicBezTo>
                    <a:pt x="8229" y="390867"/>
                    <a:pt x="3908" y="406400"/>
                    <a:pt x="0" y="422031"/>
                  </a:cubicBezTo>
                  <a:cubicBezTo>
                    <a:pt x="5590" y="567361"/>
                    <a:pt x="-11866" y="656013"/>
                    <a:pt x="23447" y="773723"/>
                  </a:cubicBezTo>
                  <a:cubicBezTo>
                    <a:pt x="30549" y="797395"/>
                    <a:pt x="33184" y="823498"/>
                    <a:pt x="46893" y="844062"/>
                  </a:cubicBezTo>
                  <a:lnTo>
                    <a:pt x="93785" y="914400"/>
                  </a:lnTo>
                  <a:cubicBezTo>
                    <a:pt x="101600" y="926123"/>
                    <a:pt x="107268" y="939606"/>
                    <a:pt x="117231" y="949569"/>
                  </a:cubicBezTo>
                  <a:lnTo>
                    <a:pt x="164124" y="996462"/>
                  </a:lnTo>
                  <a:cubicBezTo>
                    <a:pt x="189701" y="1073194"/>
                    <a:pt x="154177" y="997883"/>
                    <a:pt x="211016" y="1043354"/>
                  </a:cubicBezTo>
                  <a:cubicBezTo>
                    <a:pt x="342761" y="1148750"/>
                    <a:pt x="132123" y="1021492"/>
                    <a:pt x="269631" y="1090246"/>
                  </a:cubicBezTo>
                  <a:cubicBezTo>
                    <a:pt x="410394" y="1160627"/>
                    <a:pt x="219214" y="1071719"/>
                    <a:pt x="328247" y="1137139"/>
                  </a:cubicBezTo>
                  <a:cubicBezTo>
                    <a:pt x="338843" y="1143497"/>
                    <a:pt x="352363" y="1143336"/>
                    <a:pt x="363416" y="1148862"/>
                  </a:cubicBezTo>
                  <a:cubicBezTo>
                    <a:pt x="376018" y="1155163"/>
                    <a:pt x="385983" y="1166007"/>
                    <a:pt x="398585" y="1172308"/>
                  </a:cubicBezTo>
                  <a:cubicBezTo>
                    <a:pt x="421827" y="1183929"/>
                    <a:pt x="471349" y="1191932"/>
                    <a:pt x="492370" y="1195754"/>
                  </a:cubicBezTo>
                  <a:cubicBezTo>
                    <a:pt x="515756" y="1200006"/>
                    <a:pt x="539322" y="1203225"/>
                    <a:pt x="562708" y="1207477"/>
                  </a:cubicBezTo>
                  <a:cubicBezTo>
                    <a:pt x="582312" y="1211041"/>
                    <a:pt x="601552" y="1216729"/>
                    <a:pt x="621324" y="1219200"/>
                  </a:cubicBezTo>
                  <a:cubicBezTo>
                    <a:pt x="664152" y="1224554"/>
                    <a:pt x="707293" y="1227015"/>
                    <a:pt x="750277" y="1230923"/>
                  </a:cubicBezTo>
                  <a:cubicBezTo>
                    <a:pt x="824523" y="1227015"/>
                    <a:pt x="899196" y="1228058"/>
                    <a:pt x="973016" y="1219200"/>
                  </a:cubicBezTo>
                  <a:cubicBezTo>
                    <a:pt x="997554" y="1216255"/>
                    <a:pt x="1019908" y="1203569"/>
                    <a:pt x="1043354" y="1195754"/>
                  </a:cubicBezTo>
                  <a:lnTo>
                    <a:pt x="1078524" y="1184031"/>
                  </a:lnTo>
                  <a:cubicBezTo>
                    <a:pt x="1134257" y="1146876"/>
                    <a:pt x="1100327" y="1165040"/>
                    <a:pt x="1184031" y="1137139"/>
                  </a:cubicBezTo>
                  <a:lnTo>
                    <a:pt x="1219200" y="1125416"/>
                  </a:lnTo>
                  <a:cubicBezTo>
                    <a:pt x="1227016" y="1117600"/>
                    <a:pt x="1233169" y="1107656"/>
                    <a:pt x="1242647" y="1101969"/>
                  </a:cubicBezTo>
                  <a:cubicBezTo>
                    <a:pt x="1253243" y="1095611"/>
                    <a:pt x="1268167" y="1097965"/>
                    <a:pt x="1277816" y="1090246"/>
                  </a:cubicBezTo>
                  <a:cubicBezTo>
                    <a:pt x="1353567" y="1029645"/>
                    <a:pt x="1248033" y="1072820"/>
                    <a:pt x="1336431" y="1043354"/>
                  </a:cubicBezTo>
                  <a:cubicBezTo>
                    <a:pt x="1344246" y="1031631"/>
                    <a:pt x="1350708" y="1018882"/>
                    <a:pt x="1359877" y="1008185"/>
                  </a:cubicBezTo>
                  <a:cubicBezTo>
                    <a:pt x="1394802" y="967440"/>
                    <a:pt x="1435164" y="946449"/>
                    <a:pt x="1453662" y="890954"/>
                  </a:cubicBezTo>
                  <a:lnTo>
                    <a:pt x="1477108" y="820616"/>
                  </a:lnTo>
                  <a:cubicBezTo>
                    <a:pt x="1481016" y="808893"/>
                    <a:pt x="1481976" y="795728"/>
                    <a:pt x="1488831" y="785446"/>
                  </a:cubicBezTo>
                  <a:lnTo>
                    <a:pt x="1512277" y="750277"/>
                  </a:lnTo>
                  <a:cubicBezTo>
                    <a:pt x="1526855" y="648228"/>
                    <a:pt x="1532764" y="650464"/>
                    <a:pt x="1512277" y="527539"/>
                  </a:cubicBezTo>
                  <a:cubicBezTo>
                    <a:pt x="1512277" y="527537"/>
                    <a:pt x="1482970" y="439617"/>
                    <a:pt x="1477108" y="422031"/>
                  </a:cubicBezTo>
                  <a:lnTo>
                    <a:pt x="1465385" y="386862"/>
                  </a:lnTo>
                  <a:cubicBezTo>
                    <a:pt x="1461477" y="375139"/>
                    <a:pt x="1460517" y="361974"/>
                    <a:pt x="1453662" y="351692"/>
                  </a:cubicBezTo>
                  <a:cubicBezTo>
                    <a:pt x="1335147" y="173919"/>
                    <a:pt x="1463425" y="356373"/>
                    <a:pt x="1371600" y="246185"/>
                  </a:cubicBezTo>
                  <a:cubicBezTo>
                    <a:pt x="1362580" y="235361"/>
                    <a:pt x="1356955" y="222018"/>
                    <a:pt x="1348154" y="211016"/>
                  </a:cubicBezTo>
                  <a:cubicBezTo>
                    <a:pt x="1323369" y="180034"/>
                    <a:pt x="1286522" y="162111"/>
                    <a:pt x="1254370" y="140677"/>
                  </a:cubicBezTo>
                  <a:lnTo>
                    <a:pt x="1219200" y="117231"/>
                  </a:lnTo>
                  <a:cubicBezTo>
                    <a:pt x="1207477" y="109416"/>
                    <a:pt x="1197397" y="98240"/>
                    <a:pt x="1184031" y="93785"/>
                  </a:cubicBezTo>
                  <a:lnTo>
                    <a:pt x="1148862" y="8206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73A507-9662-4C8F-9109-0437A3D9BDF4}"/>
              </a:ext>
            </a:extLst>
          </p:cNvPr>
          <p:cNvGrpSpPr/>
          <p:nvPr/>
        </p:nvGrpSpPr>
        <p:grpSpPr>
          <a:xfrm>
            <a:off x="7743703" y="3686638"/>
            <a:ext cx="3160524" cy="2806237"/>
            <a:chOff x="4564250" y="4196895"/>
            <a:chExt cx="2830771" cy="2513449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C878B18-5FA6-4A90-9610-131FB72CBEE4}"/>
                </a:ext>
              </a:extLst>
            </p:cNvPr>
            <p:cNvSpPr/>
            <p:nvPr/>
          </p:nvSpPr>
          <p:spPr>
            <a:xfrm>
              <a:off x="6115419" y="4196895"/>
              <a:ext cx="1279602" cy="1074878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F00BD-3FEA-4784-BEF1-CB968635AA93}"/>
                </a:ext>
              </a:extLst>
            </p:cNvPr>
            <p:cNvCxnSpPr>
              <a:cxnSpLocks/>
            </p:cNvCxnSpPr>
            <p:nvPr/>
          </p:nvCxnSpPr>
          <p:spPr>
            <a:xfrm>
              <a:off x="4564250" y="4912312"/>
              <a:ext cx="12074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F40391-3EB1-4261-88BE-6260C8B36A14}"/>
                </a:ext>
              </a:extLst>
            </p:cNvPr>
            <p:cNvSpPr/>
            <p:nvPr/>
          </p:nvSpPr>
          <p:spPr>
            <a:xfrm>
              <a:off x="4564250" y="5502874"/>
              <a:ext cx="1207469" cy="120746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750CBB-E030-4394-9C0D-37EBE05B0586}"/>
                </a:ext>
              </a:extLst>
            </p:cNvPr>
            <p:cNvSpPr/>
            <p:nvPr/>
          </p:nvSpPr>
          <p:spPr>
            <a:xfrm>
              <a:off x="6187552" y="5502875"/>
              <a:ext cx="1207469" cy="1207469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5217B7-9709-4DE3-B265-4EE6E4C10D7A}"/>
              </a:ext>
            </a:extLst>
          </p:cNvPr>
          <p:cNvSpPr txBox="1">
            <a:spLocks/>
          </p:cNvSpPr>
          <p:nvPr/>
        </p:nvSpPr>
        <p:spPr>
          <a:xfrm>
            <a:off x="778982" y="4026583"/>
            <a:ext cx="6500446" cy="2575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Once a shape is recognized, the application draws a nice vectorized version of the shape</a:t>
            </a:r>
          </a:p>
          <a:p>
            <a:r>
              <a:rPr lang="en-US" b="1" dirty="0">
                <a:solidFill>
                  <a:srgbClr val="0070C0"/>
                </a:solidFill>
              </a:rPr>
              <a:t>We only demo the recognition part of the app, afterwards, it can easily be extended into a useful diagramming application</a:t>
            </a:r>
          </a:p>
          <a:p>
            <a:r>
              <a:rPr lang="en-US" b="1" dirty="0">
                <a:solidFill>
                  <a:srgbClr val="7030A0"/>
                </a:solidFill>
              </a:rPr>
              <a:t>All of this happens in the web browser, nothing gets sent to the server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09A9D91-555D-4889-96BD-147E1D5190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0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90"/>
    </mc:Choice>
    <mc:Fallback xmlns="">
      <p:transition spd="slow" advTm="5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A045-0944-41AF-9131-B586CF62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Shape Recognition Flow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298DB8-E37A-40DE-9D4B-B50227DCD470}"/>
              </a:ext>
            </a:extLst>
          </p:cNvPr>
          <p:cNvGrpSpPr/>
          <p:nvPr/>
        </p:nvGrpSpPr>
        <p:grpSpPr>
          <a:xfrm>
            <a:off x="3438834" y="3036579"/>
            <a:ext cx="987456" cy="990342"/>
            <a:chOff x="1341927" y="1872195"/>
            <a:chExt cx="1936572" cy="19422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58F218-CA43-4F36-8FCD-0F30496662DB}"/>
                </a:ext>
              </a:extLst>
            </p:cNvPr>
            <p:cNvSpPr/>
            <p:nvPr/>
          </p:nvSpPr>
          <p:spPr>
            <a:xfrm>
              <a:off x="1341927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E8A0A1-A98B-4E10-9CB2-9B87E9623AA2}"/>
                </a:ext>
              </a:extLst>
            </p:cNvPr>
            <p:cNvSpPr/>
            <p:nvPr/>
          </p:nvSpPr>
          <p:spPr>
            <a:xfrm>
              <a:off x="1826070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682434-FAD8-4FC7-A7C2-D108BDB3DAAF}"/>
                </a:ext>
              </a:extLst>
            </p:cNvPr>
            <p:cNvSpPr/>
            <p:nvPr/>
          </p:nvSpPr>
          <p:spPr>
            <a:xfrm>
              <a:off x="2310213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091B6A-CCA9-414A-837F-49B54EA1C64E}"/>
                </a:ext>
              </a:extLst>
            </p:cNvPr>
            <p:cNvSpPr/>
            <p:nvPr/>
          </p:nvSpPr>
          <p:spPr>
            <a:xfrm>
              <a:off x="2794356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94B09-9E53-47E7-9F4C-6331EFA4494D}"/>
                </a:ext>
              </a:extLst>
            </p:cNvPr>
            <p:cNvSpPr/>
            <p:nvPr/>
          </p:nvSpPr>
          <p:spPr>
            <a:xfrm>
              <a:off x="1341927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72C4D4-D82B-4C99-8E08-92F96E22F2CF}"/>
                </a:ext>
              </a:extLst>
            </p:cNvPr>
            <p:cNvSpPr/>
            <p:nvPr/>
          </p:nvSpPr>
          <p:spPr>
            <a:xfrm>
              <a:off x="1826070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EE71A-CB9C-495D-A783-3787B38E96E4}"/>
                </a:ext>
              </a:extLst>
            </p:cNvPr>
            <p:cNvSpPr/>
            <p:nvPr/>
          </p:nvSpPr>
          <p:spPr>
            <a:xfrm>
              <a:off x="2310213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4F0048-00E6-42B4-A7CA-3E4BE3A101A8}"/>
                </a:ext>
              </a:extLst>
            </p:cNvPr>
            <p:cNvSpPr/>
            <p:nvPr/>
          </p:nvSpPr>
          <p:spPr>
            <a:xfrm>
              <a:off x="2794356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4EE0F4-3730-4086-97FF-1660EB986F45}"/>
                </a:ext>
              </a:extLst>
            </p:cNvPr>
            <p:cNvSpPr/>
            <p:nvPr/>
          </p:nvSpPr>
          <p:spPr>
            <a:xfrm>
              <a:off x="1341927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290064-F356-47CE-9060-2C0D94BDDA4E}"/>
                </a:ext>
              </a:extLst>
            </p:cNvPr>
            <p:cNvSpPr/>
            <p:nvPr/>
          </p:nvSpPr>
          <p:spPr>
            <a:xfrm>
              <a:off x="1826070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8DCC30-4852-4C97-9F6E-C9D12B4A324E}"/>
                </a:ext>
              </a:extLst>
            </p:cNvPr>
            <p:cNvSpPr/>
            <p:nvPr/>
          </p:nvSpPr>
          <p:spPr>
            <a:xfrm>
              <a:off x="2310213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0D42B4-D9CC-4943-B154-169441062844}"/>
                </a:ext>
              </a:extLst>
            </p:cNvPr>
            <p:cNvSpPr/>
            <p:nvPr/>
          </p:nvSpPr>
          <p:spPr>
            <a:xfrm>
              <a:off x="2794356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F37B5C-6E14-4C15-9540-C93C2C16F9BF}"/>
                </a:ext>
              </a:extLst>
            </p:cNvPr>
            <p:cNvSpPr/>
            <p:nvPr/>
          </p:nvSpPr>
          <p:spPr>
            <a:xfrm>
              <a:off x="1341927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8E3FF7-3B44-423B-B4E9-5E838F04A1D4}"/>
                </a:ext>
              </a:extLst>
            </p:cNvPr>
            <p:cNvSpPr/>
            <p:nvPr/>
          </p:nvSpPr>
          <p:spPr>
            <a:xfrm>
              <a:off x="1826070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16E704-90F0-4923-9117-E11FD28F09A4}"/>
                </a:ext>
              </a:extLst>
            </p:cNvPr>
            <p:cNvSpPr/>
            <p:nvPr/>
          </p:nvSpPr>
          <p:spPr>
            <a:xfrm>
              <a:off x="2310213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D16D3A-06AF-424E-B092-D7EC4EA61A10}"/>
                </a:ext>
              </a:extLst>
            </p:cNvPr>
            <p:cNvSpPr/>
            <p:nvPr/>
          </p:nvSpPr>
          <p:spPr>
            <a:xfrm>
              <a:off x="2794356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19EC48-2307-411C-87C9-A02524478906}"/>
              </a:ext>
            </a:extLst>
          </p:cNvPr>
          <p:cNvGrpSpPr/>
          <p:nvPr/>
        </p:nvGrpSpPr>
        <p:grpSpPr>
          <a:xfrm rot="16200000" flipV="1">
            <a:off x="3897113" y="4388085"/>
            <a:ext cx="3980350" cy="248772"/>
            <a:chOff x="3979621" y="2024594"/>
            <a:chExt cx="7746288" cy="4841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FCE18D-A44D-4F25-93C7-52D407F3D1E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7788B4-4A12-4403-8C64-3A95106957DB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1D8EB-7433-4206-B711-65535D7EDD94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A84E7D-3E90-4673-98EE-CA665C9DDB27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F9DEC5-542C-4AAF-A52F-E1085A9EA1BD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F1C6E69-B5F0-4174-B478-7885229B12D5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B8808A-CA6F-4CDA-A0B0-34868229D620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F6F2E7-275E-4A03-90CB-A7B50CCA8668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19FC42-D11F-436B-A53B-FCD4B5CF5F2E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4390D1-1F2C-4495-B8EC-65A82C7FDA4E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2AEF7C-7151-4EC8-A845-5B00D4AB2F95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A78943-6356-46E2-AB7C-8552D419CADD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3CB72A-5806-4574-850D-E86F92BAC922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526EC2-324C-4B7C-B8BC-E513D2A1D4F1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29ECF7-3CBD-47F6-86D4-2A66C365945E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70784E-A885-443B-B1B3-05F71293E36D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9D9B9DA-4FBD-4C8A-9329-BA6E7AC31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42" y="2413584"/>
            <a:ext cx="3368582" cy="419777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B90D500-57CB-424C-9BB2-4410B60A2F7F}"/>
              </a:ext>
            </a:extLst>
          </p:cNvPr>
          <p:cNvSpPr/>
          <p:nvPr/>
        </p:nvSpPr>
        <p:spPr>
          <a:xfrm>
            <a:off x="7889766" y="3493757"/>
            <a:ext cx="593333" cy="1995382"/>
          </a:xfrm>
          <a:prstGeom prst="roundRect">
            <a:avLst/>
          </a:prstGeom>
          <a:noFill/>
          <a:ln w="38100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B3A4835-CE68-4A8F-B49C-A028EB484252}"/>
              </a:ext>
            </a:extLst>
          </p:cNvPr>
          <p:cNvSpPr/>
          <p:nvPr/>
        </p:nvSpPr>
        <p:spPr>
          <a:xfrm>
            <a:off x="9037478" y="3810286"/>
            <a:ext cx="507826" cy="1419726"/>
          </a:xfrm>
          <a:prstGeom prst="roundRect">
            <a:avLst/>
          </a:prstGeom>
          <a:noFill/>
          <a:ln w="38100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0E5D78-C543-47E2-AD80-EC7A144AF37A}"/>
              </a:ext>
            </a:extLst>
          </p:cNvPr>
          <p:cNvSpPr/>
          <p:nvPr/>
        </p:nvSpPr>
        <p:spPr>
          <a:xfrm>
            <a:off x="7424433" y="2657563"/>
            <a:ext cx="15240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FF00FF"/>
                </a:solidFill>
              </a:rPr>
              <a:t>tanh units</a:t>
            </a:r>
            <a:endParaRPr lang="en-KW" sz="2400" b="1" dirty="0">
              <a:solidFill>
                <a:srgbClr val="FF00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56387A-A29F-40C2-85D2-4E784A37BFF1}"/>
              </a:ext>
            </a:extLst>
          </p:cNvPr>
          <p:cNvSpPr/>
          <p:nvPr/>
        </p:nvSpPr>
        <p:spPr>
          <a:xfrm>
            <a:off x="8770375" y="2509941"/>
            <a:ext cx="1524000" cy="93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>
                <a:solidFill>
                  <a:srgbClr val="FF00FF"/>
                </a:solidFill>
              </a:rPr>
              <a:t>softmax</a:t>
            </a:r>
            <a:r>
              <a:rPr lang="en-US" sz="2400" b="1" dirty="0">
                <a:solidFill>
                  <a:srgbClr val="FF00FF"/>
                </a:solidFill>
              </a:rPr>
              <a:t> units</a:t>
            </a:r>
            <a:endParaRPr lang="en-KW" sz="2400" b="1" dirty="0">
              <a:solidFill>
                <a:srgbClr val="FF00FF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70A0B7-0C32-48AC-82E0-9995D0EEE549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8186433" y="3180783"/>
            <a:ext cx="0" cy="312974"/>
          </a:xfrm>
          <a:prstGeom prst="straightConnector1">
            <a:avLst/>
          </a:prstGeom>
          <a:ln w="38100">
            <a:solidFill>
              <a:srgbClr val="FF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990637-AC04-476E-B462-50164C8983A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291391" y="3283443"/>
            <a:ext cx="240984" cy="526843"/>
          </a:xfrm>
          <a:prstGeom prst="straightConnector1">
            <a:avLst/>
          </a:prstGeom>
          <a:ln w="38100">
            <a:solidFill>
              <a:srgbClr val="FF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00FE9-1CF0-448B-ADAA-4DB1F9CF063B}"/>
              </a:ext>
            </a:extLst>
          </p:cNvPr>
          <p:cNvSpPr/>
          <p:nvPr/>
        </p:nvSpPr>
        <p:spPr>
          <a:xfrm>
            <a:off x="9553941" y="3843243"/>
            <a:ext cx="2794817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P(line)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P(triangle)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P(rectangle)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P(ellipse)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29AC2D7-1F17-4E63-B946-FD7B98FA23B5}"/>
              </a:ext>
            </a:extLst>
          </p:cNvPr>
          <p:cNvSpPr/>
          <p:nvPr/>
        </p:nvSpPr>
        <p:spPr>
          <a:xfrm>
            <a:off x="609210" y="4845465"/>
            <a:ext cx="1920765" cy="1136391"/>
          </a:xfrm>
          <a:custGeom>
            <a:avLst/>
            <a:gdLst>
              <a:gd name="connsiteX0" fmla="*/ 116028 w 1920765"/>
              <a:gd name="connsiteY0" fmla="*/ 29486 h 1136391"/>
              <a:gd name="connsiteX1" fmla="*/ 1583881 w 1920765"/>
              <a:gd name="connsiteY1" fmla="*/ 17454 h 1136391"/>
              <a:gd name="connsiteX2" fmla="*/ 1836544 w 1920765"/>
              <a:gd name="connsiteY2" fmla="*/ 65580 h 1136391"/>
              <a:gd name="connsiteX3" fmla="*/ 1872639 w 1920765"/>
              <a:gd name="connsiteY3" fmla="*/ 426528 h 1136391"/>
              <a:gd name="connsiteX4" fmla="*/ 1884670 w 1920765"/>
              <a:gd name="connsiteY4" fmla="*/ 498717 h 1136391"/>
              <a:gd name="connsiteX5" fmla="*/ 1920765 w 1920765"/>
              <a:gd name="connsiteY5" fmla="*/ 1016075 h 1136391"/>
              <a:gd name="connsiteX6" fmla="*/ 1908734 w 1920765"/>
              <a:gd name="connsiteY6" fmla="*/ 1088264 h 1136391"/>
              <a:gd name="connsiteX7" fmla="*/ 1872639 w 1920765"/>
              <a:gd name="connsiteY7" fmla="*/ 1100296 h 1136391"/>
              <a:gd name="connsiteX8" fmla="*/ 1824513 w 1920765"/>
              <a:gd name="connsiteY8" fmla="*/ 1112328 h 1136391"/>
              <a:gd name="connsiteX9" fmla="*/ 1668102 w 1920765"/>
              <a:gd name="connsiteY9" fmla="*/ 1124359 h 1136391"/>
              <a:gd name="connsiteX10" fmla="*/ 1559818 w 1920765"/>
              <a:gd name="connsiteY10" fmla="*/ 1136391 h 1136391"/>
              <a:gd name="connsiteX11" fmla="*/ 970270 w 1920765"/>
              <a:gd name="connsiteY11" fmla="*/ 1124359 h 1136391"/>
              <a:gd name="connsiteX12" fmla="*/ 428849 w 1920765"/>
              <a:gd name="connsiteY12" fmla="*/ 1088264 h 1136391"/>
              <a:gd name="connsiteX13" fmla="*/ 67902 w 1920765"/>
              <a:gd name="connsiteY13" fmla="*/ 1076233 h 1136391"/>
              <a:gd name="connsiteX14" fmla="*/ 31807 w 1920765"/>
              <a:gd name="connsiteY14" fmla="*/ 474654 h 1136391"/>
              <a:gd name="connsiteX15" fmla="*/ 43839 w 1920765"/>
              <a:gd name="connsiteY15" fmla="*/ 113707 h 11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0765" h="1136391">
                <a:moveTo>
                  <a:pt x="116028" y="29486"/>
                </a:moveTo>
                <a:lnTo>
                  <a:pt x="1583881" y="17454"/>
                </a:lnTo>
                <a:cubicBezTo>
                  <a:pt x="1832958" y="17454"/>
                  <a:pt x="1799784" y="-44704"/>
                  <a:pt x="1836544" y="65580"/>
                </a:cubicBezTo>
                <a:cubicBezTo>
                  <a:pt x="1846584" y="186050"/>
                  <a:pt x="1855533" y="306783"/>
                  <a:pt x="1872639" y="426528"/>
                </a:cubicBezTo>
                <a:cubicBezTo>
                  <a:pt x="1876089" y="450678"/>
                  <a:pt x="1880660" y="474654"/>
                  <a:pt x="1884670" y="498717"/>
                </a:cubicBezTo>
                <a:cubicBezTo>
                  <a:pt x="1913972" y="879634"/>
                  <a:pt x="1902593" y="707137"/>
                  <a:pt x="1920765" y="1016075"/>
                </a:cubicBezTo>
                <a:cubicBezTo>
                  <a:pt x="1916755" y="1040138"/>
                  <a:pt x="1920837" y="1067083"/>
                  <a:pt x="1908734" y="1088264"/>
                </a:cubicBezTo>
                <a:cubicBezTo>
                  <a:pt x="1902442" y="1099276"/>
                  <a:pt x="1884834" y="1096812"/>
                  <a:pt x="1872639" y="1100296"/>
                </a:cubicBezTo>
                <a:cubicBezTo>
                  <a:pt x="1856740" y="1104839"/>
                  <a:pt x="1840935" y="1110396"/>
                  <a:pt x="1824513" y="1112328"/>
                </a:cubicBezTo>
                <a:cubicBezTo>
                  <a:pt x="1772580" y="1118438"/>
                  <a:pt x="1720178" y="1119625"/>
                  <a:pt x="1668102" y="1124359"/>
                </a:cubicBezTo>
                <a:cubicBezTo>
                  <a:pt x="1631934" y="1127647"/>
                  <a:pt x="1595913" y="1132380"/>
                  <a:pt x="1559818" y="1136391"/>
                </a:cubicBezTo>
                <a:lnTo>
                  <a:pt x="970270" y="1124359"/>
                </a:lnTo>
                <a:cubicBezTo>
                  <a:pt x="789387" y="1118878"/>
                  <a:pt x="609569" y="1096296"/>
                  <a:pt x="428849" y="1088264"/>
                </a:cubicBezTo>
                <a:cubicBezTo>
                  <a:pt x="308585" y="1082919"/>
                  <a:pt x="188218" y="1080243"/>
                  <a:pt x="67902" y="1076233"/>
                </a:cubicBezTo>
                <a:cubicBezTo>
                  <a:pt x="-59795" y="884684"/>
                  <a:pt x="31807" y="1036085"/>
                  <a:pt x="31807" y="474654"/>
                </a:cubicBezTo>
                <a:cubicBezTo>
                  <a:pt x="31807" y="354272"/>
                  <a:pt x="43839" y="113707"/>
                  <a:pt x="43839" y="113707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A3302BB-B95F-45E2-A954-51216E8917CC}"/>
              </a:ext>
            </a:extLst>
          </p:cNvPr>
          <p:cNvSpPr/>
          <p:nvPr/>
        </p:nvSpPr>
        <p:spPr>
          <a:xfrm>
            <a:off x="871762" y="2975361"/>
            <a:ext cx="1395663" cy="1383634"/>
          </a:xfrm>
          <a:custGeom>
            <a:avLst/>
            <a:gdLst>
              <a:gd name="connsiteX0" fmla="*/ 216568 w 1395663"/>
              <a:gd name="connsiteY0" fmla="*/ 0 h 1383634"/>
              <a:gd name="connsiteX1" fmla="*/ 1335505 w 1395663"/>
              <a:gd name="connsiteY1" fmla="*/ 12032 h 1383634"/>
              <a:gd name="connsiteX2" fmla="*/ 1395663 w 1395663"/>
              <a:gd name="connsiteY2" fmla="*/ 48127 h 1383634"/>
              <a:gd name="connsiteX3" fmla="*/ 1371600 w 1395663"/>
              <a:gd name="connsiteY3" fmla="*/ 144379 h 1383634"/>
              <a:gd name="connsiteX4" fmla="*/ 1347537 w 1395663"/>
              <a:gd name="connsiteY4" fmla="*/ 228600 h 1383634"/>
              <a:gd name="connsiteX5" fmla="*/ 1323474 w 1395663"/>
              <a:gd name="connsiteY5" fmla="*/ 409074 h 1383634"/>
              <a:gd name="connsiteX6" fmla="*/ 1299411 w 1395663"/>
              <a:gd name="connsiteY6" fmla="*/ 974558 h 1383634"/>
              <a:gd name="connsiteX7" fmla="*/ 1323474 w 1395663"/>
              <a:gd name="connsiteY7" fmla="*/ 1227221 h 1383634"/>
              <a:gd name="connsiteX8" fmla="*/ 1335505 w 1395663"/>
              <a:gd name="connsiteY8" fmla="*/ 1371600 h 1383634"/>
              <a:gd name="connsiteX9" fmla="*/ 1299411 w 1395663"/>
              <a:gd name="connsiteY9" fmla="*/ 1383632 h 1383634"/>
              <a:gd name="connsiteX10" fmla="*/ 421105 w 1395663"/>
              <a:gd name="connsiteY10" fmla="*/ 1371600 h 1383634"/>
              <a:gd name="connsiteX11" fmla="*/ 288758 w 1395663"/>
              <a:gd name="connsiteY11" fmla="*/ 1359569 h 1383634"/>
              <a:gd name="connsiteX12" fmla="*/ 0 w 1395663"/>
              <a:gd name="connsiteY12" fmla="*/ 1335506 h 1383634"/>
              <a:gd name="connsiteX13" fmla="*/ 12032 w 1395663"/>
              <a:gd name="connsiteY13" fmla="*/ 1118937 h 1383634"/>
              <a:gd name="connsiteX14" fmla="*/ 36095 w 1395663"/>
              <a:gd name="connsiteY14" fmla="*/ 962527 h 1383634"/>
              <a:gd name="connsiteX15" fmla="*/ 48126 w 1395663"/>
              <a:gd name="connsiteY15" fmla="*/ 60158 h 1383634"/>
              <a:gd name="connsiteX16" fmla="*/ 84221 w 1395663"/>
              <a:gd name="connsiteY16" fmla="*/ 48127 h 1383634"/>
              <a:gd name="connsiteX17" fmla="*/ 288758 w 1395663"/>
              <a:gd name="connsiteY17" fmla="*/ 36095 h 1383634"/>
              <a:gd name="connsiteX18" fmla="*/ 372979 w 1395663"/>
              <a:gd name="connsiteY18" fmla="*/ 24063 h 138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95663" h="1383634">
                <a:moveTo>
                  <a:pt x="216568" y="0"/>
                </a:moveTo>
                <a:lnTo>
                  <a:pt x="1335505" y="12032"/>
                </a:lnTo>
                <a:cubicBezTo>
                  <a:pt x="1367409" y="12697"/>
                  <a:pt x="1376007" y="28470"/>
                  <a:pt x="1395663" y="48127"/>
                </a:cubicBezTo>
                <a:cubicBezTo>
                  <a:pt x="1387642" y="80211"/>
                  <a:pt x="1382058" y="113005"/>
                  <a:pt x="1371600" y="144379"/>
                </a:cubicBezTo>
                <a:cubicBezTo>
                  <a:pt x="1361290" y="175309"/>
                  <a:pt x="1353581" y="195358"/>
                  <a:pt x="1347537" y="228600"/>
                </a:cubicBezTo>
                <a:cubicBezTo>
                  <a:pt x="1340892" y="265149"/>
                  <a:pt x="1327667" y="375531"/>
                  <a:pt x="1323474" y="409074"/>
                </a:cubicBezTo>
                <a:cubicBezTo>
                  <a:pt x="1320582" y="472689"/>
                  <a:pt x="1299411" y="927845"/>
                  <a:pt x="1299411" y="974558"/>
                </a:cubicBezTo>
                <a:cubicBezTo>
                  <a:pt x="1299411" y="1165588"/>
                  <a:pt x="1290811" y="1129237"/>
                  <a:pt x="1323474" y="1227221"/>
                </a:cubicBezTo>
                <a:cubicBezTo>
                  <a:pt x="1327484" y="1275347"/>
                  <a:pt x="1342848" y="1323868"/>
                  <a:pt x="1335505" y="1371600"/>
                </a:cubicBezTo>
                <a:cubicBezTo>
                  <a:pt x="1333577" y="1384135"/>
                  <a:pt x="1312093" y="1383632"/>
                  <a:pt x="1299411" y="1383632"/>
                </a:cubicBezTo>
                <a:cubicBezTo>
                  <a:pt x="1006615" y="1383632"/>
                  <a:pt x="713874" y="1375611"/>
                  <a:pt x="421105" y="1371600"/>
                </a:cubicBezTo>
                <a:cubicBezTo>
                  <a:pt x="376989" y="1367590"/>
                  <a:pt x="332951" y="1362617"/>
                  <a:pt x="288758" y="1359569"/>
                </a:cubicBezTo>
                <a:cubicBezTo>
                  <a:pt x="14767" y="1340673"/>
                  <a:pt x="154664" y="1361282"/>
                  <a:pt x="0" y="1335506"/>
                </a:cubicBezTo>
                <a:cubicBezTo>
                  <a:pt x="4011" y="1263316"/>
                  <a:pt x="6881" y="1191054"/>
                  <a:pt x="12032" y="1118937"/>
                </a:cubicBezTo>
                <a:cubicBezTo>
                  <a:pt x="20492" y="1000500"/>
                  <a:pt x="12837" y="1032296"/>
                  <a:pt x="36095" y="962527"/>
                </a:cubicBezTo>
                <a:cubicBezTo>
                  <a:pt x="40105" y="661737"/>
                  <a:pt x="32316" y="360559"/>
                  <a:pt x="48126" y="60158"/>
                </a:cubicBezTo>
                <a:cubicBezTo>
                  <a:pt x="48793" y="47493"/>
                  <a:pt x="71602" y="49389"/>
                  <a:pt x="84221" y="48127"/>
                </a:cubicBezTo>
                <a:cubicBezTo>
                  <a:pt x="152179" y="41331"/>
                  <a:pt x="220579" y="40106"/>
                  <a:pt x="288758" y="36095"/>
                </a:cubicBezTo>
                <a:lnTo>
                  <a:pt x="372979" y="24063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407C28-3007-4604-B89F-90DFD3431AF8}"/>
              </a:ext>
            </a:extLst>
          </p:cNvPr>
          <p:cNvSpPr/>
          <p:nvPr/>
        </p:nvSpPr>
        <p:spPr>
          <a:xfrm>
            <a:off x="486383" y="1711917"/>
            <a:ext cx="2178230" cy="831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User draws a shape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3258BA-3F32-4A57-901F-0AEAC87A985A}"/>
              </a:ext>
            </a:extLst>
          </p:cNvPr>
          <p:cNvSpPr/>
          <p:nvPr/>
        </p:nvSpPr>
        <p:spPr>
          <a:xfrm>
            <a:off x="2843447" y="1681190"/>
            <a:ext cx="2178230" cy="1149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Down-sample and resize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(30x30)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0844FC-30F6-49B0-BD6B-29231C3990A7}"/>
              </a:ext>
            </a:extLst>
          </p:cNvPr>
          <p:cNvSpPr/>
          <p:nvPr/>
        </p:nvSpPr>
        <p:spPr>
          <a:xfrm>
            <a:off x="4805198" y="1690688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Flatten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94BEFB-22B8-4CB6-B2BA-A3CD18DE6D15}"/>
              </a:ext>
            </a:extLst>
          </p:cNvPr>
          <p:cNvGrpSpPr/>
          <p:nvPr/>
        </p:nvGrpSpPr>
        <p:grpSpPr>
          <a:xfrm>
            <a:off x="3440186" y="4920177"/>
            <a:ext cx="987456" cy="990342"/>
            <a:chOff x="1341927" y="1872195"/>
            <a:chExt cx="1936572" cy="194223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917D160-9B34-4BFA-A5CB-8816E4E053A2}"/>
                </a:ext>
              </a:extLst>
            </p:cNvPr>
            <p:cNvSpPr/>
            <p:nvPr/>
          </p:nvSpPr>
          <p:spPr>
            <a:xfrm>
              <a:off x="1826070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431B31A-9D25-4659-AD45-24F973A3BB74}"/>
                </a:ext>
              </a:extLst>
            </p:cNvPr>
            <p:cNvSpPr/>
            <p:nvPr/>
          </p:nvSpPr>
          <p:spPr>
            <a:xfrm>
              <a:off x="2310213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6F6CF38-B755-411D-95EA-F42A8D3AFBF1}"/>
                </a:ext>
              </a:extLst>
            </p:cNvPr>
            <p:cNvSpPr/>
            <p:nvPr/>
          </p:nvSpPr>
          <p:spPr>
            <a:xfrm>
              <a:off x="2794356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8E4D6CA-C6B3-4BC3-A7A3-3FBD18953B53}"/>
                </a:ext>
              </a:extLst>
            </p:cNvPr>
            <p:cNvSpPr/>
            <p:nvPr/>
          </p:nvSpPr>
          <p:spPr>
            <a:xfrm>
              <a:off x="1341927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4BE5C97-8CD9-474B-B4F9-F6D325F6740F}"/>
                </a:ext>
              </a:extLst>
            </p:cNvPr>
            <p:cNvSpPr/>
            <p:nvPr/>
          </p:nvSpPr>
          <p:spPr>
            <a:xfrm>
              <a:off x="1826070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EFC8A98-17D2-4E6F-ADB3-35EAD4ACDC63}"/>
                </a:ext>
              </a:extLst>
            </p:cNvPr>
            <p:cNvSpPr/>
            <p:nvPr/>
          </p:nvSpPr>
          <p:spPr>
            <a:xfrm>
              <a:off x="2310213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679AFDE-EE11-4536-8F60-DD53D569FBEE}"/>
                </a:ext>
              </a:extLst>
            </p:cNvPr>
            <p:cNvSpPr/>
            <p:nvPr/>
          </p:nvSpPr>
          <p:spPr>
            <a:xfrm>
              <a:off x="2794356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1B34C75-6235-4709-BB25-47EE77BE0EDC}"/>
                </a:ext>
              </a:extLst>
            </p:cNvPr>
            <p:cNvSpPr/>
            <p:nvPr/>
          </p:nvSpPr>
          <p:spPr>
            <a:xfrm>
              <a:off x="1341927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3FCEDE-8226-4C04-B856-31A811337EAA}"/>
                </a:ext>
              </a:extLst>
            </p:cNvPr>
            <p:cNvSpPr/>
            <p:nvPr/>
          </p:nvSpPr>
          <p:spPr>
            <a:xfrm>
              <a:off x="1826070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CA7EA1B-3F3B-4528-AD7D-531513DEE205}"/>
                </a:ext>
              </a:extLst>
            </p:cNvPr>
            <p:cNvSpPr/>
            <p:nvPr/>
          </p:nvSpPr>
          <p:spPr>
            <a:xfrm>
              <a:off x="2310213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0AF3D3E-0C8D-4D41-95A5-8AB3812CFF7F}"/>
                </a:ext>
              </a:extLst>
            </p:cNvPr>
            <p:cNvSpPr/>
            <p:nvPr/>
          </p:nvSpPr>
          <p:spPr>
            <a:xfrm>
              <a:off x="2794356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9CFA79-1CE8-49D6-8A87-E31C1698D89D}"/>
                </a:ext>
              </a:extLst>
            </p:cNvPr>
            <p:cNvSpPr/>
            <p:nvPr/>
          </p:nvSpPr>
          <p:spPr>
            <a:xfrm>
              <a:off x="1341927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4F41089-D4F6-4AEB-88A2-D1383C671498}"/>
                </a:ext>
              </a:extLst>
            </p:cNvPr>
            <p:cNvSpPr/>
            <p:nvPr/>
          </p:nvSpPr>
          <p:spPr>
            <a:xfrm>
              <a:off x="1826070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39DC1-AB2C-48CB-91F9-FA253DD18D9C}"/>
                </a:ext>
              </a:extLst>
            </p:cNvPr>
            <p:cNvSpPr/>
            <p:nvPr/>
          </p:nvSpPr>
          <p:spPr>
            <a:xfrm>
              <a:off x="2310213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EA57F66-B5FB-4CCE-9953-571B0321B95E}"/>
                </a:ext>
              </a:extLst>
            </p:cNvPr>
            <p:cNvSpPr/>
            <p:nvPr/>
          </p:nvSpPr>
          <p:spPr>
            <a:xfrm>
              <a:off x="2794356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AE16C0A-F49D-44AD-A3A1-0EE13ED73446}"/>
              </a:ext>
            </a:extLst>
          </p:cNvPr>
          <p:cNvSpPr/>
          <p:nvPr/>
        </p:nvSpPr>
        <p:spPr>
          <a:xfrm>
            <a:off x="2529975" y="6010911"/>
            <a:ext cx="3003725" cy="8623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To help model, aspect ratio </a:t>
            </a:r>
            <a:r>
              <a:rPr lang="en-US" sz="2400" b="1" u="sng" dirty="0">
                <a:solidFill>
                  <a:srgbClr val="7030A0"/>
                </a:solidFill>
              </a:rPr>
              <a:t>NOT preserved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6D4EBE9-3817-4A50-B9C5-5FD7C82B1960}"/>
              </a:ext>
            </a:extLst>
          </p:cNvPr>
          <p:cNvSpPr/>
          <p:nvPr/>
        </p:nvSpPr>
        <p:spPr>
          <a:xfrm>
            <a:off x="8061152" y="1693847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Predict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24E8D3-DA8D-42D5-895A-1FC35F25DFA6}"/>
              </a:ext>
            </a:extLst>
          </p:cNvPr>
          <p:cNvSpPr/>
          <p:nvPr/>
        </p:nvSpPr>
        <p:spPr>
          <a:xfrm>
            <a:off x="8770375" y="5617199"/>
            <a:ext cx="3368582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b="1" dirty="0">
              <a:solidFill>
                <a:srgbClr val="FF00FF"/>
              </a:solidFill>
            </a:endParaRPr>
          </a:p>
          <a:p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79515B2-2ED7-48A6-A5EB-7BD5957237E9}"/>
              </a:ext>
            </a:extLst>
          </p:cNvPr>
          <p:cNvSpPr/>
          <p:nvPr/>
        </p:nvSpPr>
        <p:spPr>
          <a:xfrm>
            <a:off x="10961438" y="3876177"/>
            <a:ext cx="2794817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= 0.1 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0.2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0.5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0.3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61A48B2-293B-4262-BA84-631E96A554AE}"/>
              </a:ext>
            </a:extLst>
          </p:cNvPr>
          <p:cNvSpPr/>
          <p:nvPr/>
        </p:nvSpPr>
        <p:spPr>
          <a:xfrm>
            <a:off x="9620250" y="4512470"/>
            <a:ext cx="2031999" cy="332995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508893A-1D07-46F0-B741-A50DA95E45AE}"/>
              </a:ext>
            </a:extLst>
          </p:cNvPr>
          <p:cNvSpPr/>
          <p:nvPr/>
        </p:nvSpPr>
        <p:spPr>
          <a:xfrm>
            <a:off x="8101564" y="5732066"/>
            <a:ext cx="3616889" cy="11259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Objective: Probability of Observations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(Categorical Cross Entropy)</a:t>
            </a:r>
            <a:endParaRPr lang="en-US" sz="2400" b="1" u="sng" dirty="0">
              <a:solidFill>
                <a:srgbClr val="7030A0"/>
              </a:solidFill>
            </a:endParaRPr>
          </a:p>
        </p:txBody>
      </p:sp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A255C813-91C2-4C37-9741-BA56E9FE06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2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25"/>
    </mc:Choice>
    <mc:Fallback xmlns="">
      <p:transition spd="slow" advTm="13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  <p:bldLst>
      <p:bldP spid="28" grpId="0" animBg="1"/>
      <p:bldP spid="47" grpId="0" animBg="1"/>
      <p:bldP spid="48" grpId="0"/>
      <p:bldP spid="49" grpId="0"/>
      <p:bldP spid="55" grpId="0"/>
      <p:bldP spid="62" grpId="0" animBg="1"/>
      <p:bldP spid="63" grpId="0" animBg="1"/>
      <p:bldP spid="64" grpId="0"/>
      <p:bldP spid="65" grpId="0"/>
      <p:bldP spid="66" grpId="0"/>
      <p:bldP spid="84" grpId="0" animBg="1"/>
      <p:bldP spid="88" grpId="0"/>
      <p:bldP spid="93" grpId="0"/>
      <p:bldP spid="95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20E5-35CD-484E-8DAF-2E76927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Tensorflow.js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5A4F-1057-4F1A-B7D0-695467F3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81861" cy="455747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 graph computational engine written in </a:t>
            </a:r>
            <a:r>
              <a:rPr lang="en-US" b="1" dirty="0" err="1">
                <a:solidFill>
                  <a:srgbClr val="0070C0"/>
                </a:solidFill>
              </a:rPr>
              <a:t>Javascript</a:t>
            </a:r>
            <a:r>
              <a:rPr lang="en-US" b="1" dirty="0">
                <a:solidFill>
                  <a:srgbClr val="0070C0"/>
                </a:solidFill>
              </a:rPr>
              <a:t> and uses WebGL for accelerating math operations</a:t>
            </a:r>
          </a:p>
          <a:p>
            <a:r>
              <a:rPr lang="en-US" b="1" dirty="0">
                <a:solidFill>
                  <a:srgbClr val="00B0F0"/>
                </a:solidFill>
              </a:rPr>
              <a:t>Makes implementing NNs very easy: </a:t>
            </a:r>
            <a:r>
              <a:rPr lang="en-US" b="1" dirty="0">
                <a:solidFill>
                  <a:srgbClr val="0070C0"/>
                </a:solidFill>
              </a:rPr>
              <a:t>just specify architecture, training algorithm, and objective</a:t>
            </a:r>
          </a:p>
          <a:p>
            <a:r>
              <a:rPr lang="en-US" b="1" dirty="0">
                <a:solidFill>
                  <a:srgbClr val="0070C0"/>
                </a:solidFill>
              </a:rPr>
              <a:t>The library calculates derivatives automatically, no math required (yay!)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3D8F5-4C4E-47F4-BA77-25FD723016F5}"/>
              </a:ext>
            </a:extLst>
          </p:cNvPr>
          <p:cNvSpPr txBox="1"/>
          <p:nvPr/>
        </p:nvSpPr>
        <p:spPr>
          <a:xfrm>
            <a:off x="4549387" y="754647"/>
            <a:ext cx="609698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model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tf.sequential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units: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activation: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'tanh'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units: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activation: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optimizer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tf.train.adam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optimizer: optimizer,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loss: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categoricalCrossentropy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metrics: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63A6B-16EB-4904-AC4A-398AEB3E8BD1}"/>
              </a:ext>
            </a:extLst>
          </p:cNvPr>
          <p:cNvSpPr/>
          <p:nvPr/>
        </p:nvSpPr>
        <p:spPr>
          <a:xfrm>
            <a:off x="9848728" y="754647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Feedforward arch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A3D585-279B-4050-B90D-494D9B5195D1}"/>
              </a:ext>
            </a:extLst>
          </p:cNvPr>
          <p:cNvSpPr/>
          <p:nvPr/>
        </p:nvSpPr>
        <p:spPr>
          <a:xfrm>
            <a:off x="9848728" y="1564014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Hidden Layer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51493-05F5-4E4D-BA82-64079021F465}"/>
              </a:ext>
            </a:extLst>
          </p:cNvPr>
          <p:cNvSpPr/>
          <p:nvPr/>
        </p:nvSpPr>
        <p:spPr>
          <a:xfrm>
            <a:off x="9848728" y="3043008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Output Layer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9E1D11-2E8F-41AC-9F5D-E14B4CF39C42}"/>
              </a:ext>
            </a:extLst>
          </p:cNvPr>
          <p:cNvSpPr/>
          <p:nvPr/>
        </p:nvSpPr>
        <p:spPr>
          <a:xfrm>
            <a:off x="10096254" y="4518277"/>
            <a:ext cx="190303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Backprop Algorithm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90A58-519C-4CEB-9753-01C41C5F09BA}"/>
              </a:ext>
            </a:extLst>
          </p:cNvPr>
          <p:cNvSpPr/>
          <p:nvPr/>
        </p:nvSpPr>
        <p:spPr>
          <a:xfrm>
            <a:off x="9889286" y="5674881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Initialize model</a:t>
            </a:r>
            <a:endParaRPr lang="en-KW" sz="2000" b="1" dirty="0">
              <a:solidFill>
                <a:srgbClr val="FF00FF"/>
              </a:solidFill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1B55EED9-35B8-4F58-B7A4-06A4F0EE47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25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17"/>
    </mc:Choice>
    <mc:Fallback xmlns="">
      <p:transition spd="slow" advTm="11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6" grpId="0"/>
      <p:bldP spid="23" grpId="0"/>
      <p:bldP spid="25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20E5-35CD-484E-8DAF-2E76927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Training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2ADAF0-0395-4492-998E-DF23C57247A3}"/>
              </a:ext>
            </a:extLst>
          </p:cNvPr>
          <p:cNvGrpSpPr/>
          <p:nvPr/>
        </p:nvGrpSpPr>
        <p:grpSpPr>
          <a:xfrm rot="10800000" flipV="1">
            <a:off x="1053624" y="1880859"/>
            <a:ext cx="3980350" cy="248772"/>
            <a:chOff x="3979621" y="2024594"/>
            <a:chExt cx="7746288" cy="4841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FFD21A-A58C-4126-979C-2BE85D98253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31ABE7-7621-4091-BC6F-6C01595B9603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15AC92-67AA-4C3E-B4B6-616D4B366824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9A9790-DB01-4596-B968-DACCF3CD28E0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9E3EBD-4454-4150-9BB8-26D0D98D2D5B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4DAB18-30F4-490A-9276-2188602C887B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3B777E-F622-44CB-BD23-87F75860B0FF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CF6C98-6685-42EF-8385-71022CB3D16A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274F4C-93F0-4D41-ADA1-9E47B759D950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79473E-CAD0-4F52-973B-B71BEBF428C4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4CEAA3-5E1B-4E23-BFB6-962267BFD85C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68155E-B89D-49B6-A222-B2FF63FF4298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869404-AB85-4590-9BF6-FC32725B8CAD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DEAAE6-43F9-4F49-82E1-3FE54B471EAC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531250-0FEE-43F5-AE07-DC4E5F8589C6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076B1D-F115-4C0A-8463-612840F07C18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B9619C-76E3-48AC-B6D4-6D0D2E9B3935}"/>
              </a:ext>
            </a:extLst>
          </p:cNvPr>
          <p:cNvGrpSpPr/>
          <p:nvPr/>
        </p:nvGrpSpPr>
        <p:grpSpPr>
          <a:xfrm rot="10800000" flipV="1">
            <a:off x="1053133" y="2319801"/>
            <a:ext cx="3980350" cy="248772"/>
            <a:chOff x="3979621" y="2024594"/>
            <a:chExt cx="7746288" cy="48414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45B9293-5202-4CAC-AE62-1C4A0A841A9E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B6545A5-0037-4B1F-BE5D-30C88245FE8E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690102E-669F-4D8A-AF51-3CBD18DCEA15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1D2063-8C56-447E-96F1-63B605D96218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941926-242A-4773-8341-3D791DDDB4F7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455014-44A0-4ADE-ACC1-C9C1EE572684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9518266-B8E1-480E-9840-79143345DBEF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D05895-F053-43BB-81FF-6936CF3AE076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9058D42-002F-463E-8FC0-83614764D29B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1366AD-6B86-4A08-90EE-B95F26EC16AB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5B4C5B-78BE-418E-9A10-6028AAFF3C79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6A1629-01CC-43A6-9399-7EB8FF921D01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BE32B29-C3C8-4984-96A0-74AA5B67287C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5D1C77-EF56-4538-B4BE-C21078CEB572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A140BD-BB41-425C-8C3B-80BE26F5C250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F727940-576A-4ACC-9DE4-2AFB086ED80B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9C20DB-3C34-49C1-B757-72BF380A65D2}"/>
              </a:ext>
            </a:extLst>
          </p:cNvPr>
          <p:cNvGrpSpPr/>
          <p:nvPr/>
        </p:nvGrpSpPr>
        <p:grpSpPr>
          <a:xfrm rot="10800000" flipV="1">
            <a:off x="1053133" y="2758743"/>
            <a:ext cx="3980350" cy="248772"/>
            <a:chOff x="3979621" y="2024594"/>
            <a:chExt cx="7746288" cy="48414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00E09A1-C97C-4DBC-95BF-712BC1039C87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F1765D-0408-4BB7-A986-C930AF0F0E3F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1E9BD8-A0D6-4093-A1B5-B3F97081B73A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EEA55A6-F3BB-47BA-B7E4-B77AA00C76FF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2200D57-8AC2-4B0E-AC97-55B4723CF3F2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56781D0-83F2-487A-BEB2-A53DBD45A017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7A92C4-1BFD-45DB-A7D9-CE3D2B0B4D03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9AE91A9-9155-45F3-9490-4F80D0C2B927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47D626-8D5D-4431-94FF-7550A5F38C53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3E27D52-F8F3-43AB-B7E0-B341A6916C0C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AE4D6A4-F22A-43E0-BFBE-1C347D3FE6EF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3373BC-D40B-4396-B7ED-7D25AE83F2FA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E3DFDC0-EF89-4595-80A5-22A7CB117029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0F9FD6A-16EB-4DBE-8141-ACDF0AC28305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B7BFE8-141F-42F8-91BE-F9BCE355B371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D4D4572-57D3-440B-9CBF-CE2F96C23BFB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F6A1F0-4E43-45FE-A6A4-9E74FE41FD59}"/>
              </a:ext>
            </a:extLst>
          </p:cNvPr>
          <p:cNvGrpSpPr/>
          <p:nvPr/>
        </p:nvGrpSpPr>
        <p:grpSpPr>
          <a:xfrm rot="10800000" flipV="1">
            <a:off x="1053133" y="3720654"/>
            <a:ext cx="3980350" cy="248772"/>
            <a:chOff x="3979621" y="2024594"/>
            <a:chExt cx="7746288" cy="48414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D4B5214-B773-444E-8BB0-3FDB8D4AAED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9726841-20FB-4E36-9A58-3A78128ACBFB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1A4CF0-B188-49A8-816F-AB14702F1F0B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82BDAA0-2027-48FD-A222-D1757629181C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A1675D5-D3DF-4E92-92E5-8ED8D27C6866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AE37AB-2D44-478F-A4A3-5B7C394B4A80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C769EAF-F07A-4DF1-9C28-3B6DD4CD38CA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372C516-346F-4082-8FF9-1FB1ED8191CF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AF01CE8-4C10-441A-8E78-395D2485B70D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2206D0A-DDC0-4675-9517-59FC4C4107EC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2A51DF1-5668-4F00-A1DB-B26B717C3873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129C920-1397-4B5B-B9AC-B06EE485A7DF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4855E6C-768B-4304-BAA1-9B62FF44ECF0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8C40F9D-773B-4274-94B0-9106955CF383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17C9F96-6B25-4264-AA76-A88D484AFD12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7178D7-B19B-4003-A485-D16A67FB98B5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A44802-F6DF-47AB-98E0-EE8DF3374DEC}"/>
              </a:ext>
            </a:extLst>
          </p:cNvPr>
          <p:cNvSpPr txBox="1"/>
          <p:nvPr/>
        </p:nvSpPr>
        <p:spPr>
          <a:xfrm>
            <a:off x="2813917" y="31598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1AD8B7A-5E43-4E08-B8A2-07AB85D7306D}"/>
              </a:ext>
            </a:extLst>
          </p:cNvPr>
          <p:cNvSpPr/>
          <p:nvPr/>
        </p:nvSpPr>
        <p:spPr>
          <a:xfrm>
            <a:off x="4697220" y="1750030"/>
            <a:ext cx="2178230" cy="519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Rectangle</a:t>
            </a:r>
            <a:endParaRPr lang="en-KW" sz="2400" b="1" dirty="0">
              <a:solidFill>
                <a:srgbClr val="7030A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70C818-F7C2-4D51-8591-1E5A5C28115E}"/>
              </a:ext>
            </a:extLst>
          </p:cNvPr>
          <p:cNvSpPr/>
          <p:nvPr/>
        </p:nvSpPr>
        <p:spPr>
          <a:xfrm>
            <a:off x="4696729" y="2162061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>
                <a:solidFill>
                  <a:srgbClr val="00B0F0"/>
                </a:solidFill>
              </a:rPr>
              <a:t>Ellips</a:t>
            </a:r>
            <a:endParaRPr lang="en-KW" sz="2400" b="1" dirty="0">
              <a:solidFill>
                <a:srgbClr val="00B0F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B5788A8-2EA9-4DC8-AE2C-027F264F835F}"/>
              </a:ext>
            </a:extLst>
          </p:cNvPr>
          <p:cNvSpPr/>
          <p:nvPr/>
        </p:nvSpPr>
        <p:spPr>
          <a:xfrm>
            <a:off x="4696729" y="2595581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Triangle</a:t>
            </a:r>
            <a:endParaRPr lang="en-KW" sz="2400" b="1" dirty="0">
              <a:solidFill>
                <a:srgbClr val="00B05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907ACB3-1355-4CF4-ACAF-A235F9FB9C98}"/>
              </a:ext>
            </a:extLst>
          </p:cNvPr>
          <p:cNvSpPr/>
          <p:nvPr/>
        </p:nvSpPr>
        <p:spPr>
          <a:xfrm>
            <a:off x="4670622" y="3586522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FFC000"/>
                </a:solidFill>
              </a:rPr>
              <a:t>Line</a:t>
            </a:r>
            <a:endParaRPr lang="en-KW" sz="2400" b="1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10261B-890F-44FF-8DCC-88CD7A4EC70B}"/>
              </a:ext>
            </a:extLst>
          </p:cNvPr>
          <p:cNvGrpSpPr/>
          <p:nvPr/>
        </p:nvGrpSpPr>
        <p:grpSpPr>
          <a:xfrm>
            <a:off x="6816895" y="1851557"/>
            <a:ext cx="995087" cy="2117869"/>
            <a:chOff x="6816895" y="1851557"/>
            <a:chExt cx="995087" cy="211786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4F30497-56DA-4C86-B2C1-7E3AD7E3F059}"/>
                </a:ext>
              </a:extLst>
            </p:cNvPr>
            <p:cNvGrpSpPr/>
            <p:nvPr/>
          </p:nvGrpSpPr>
          <p:grpSpPr>
            <a:xfrm rot="10800000" flipV="1">
              <a:off x="6816895" y="1851557"/>
              <a:ext cx="995087" cy="248772"/>
              <a:chOff x="9789337" y="2024594"/>
              <a:chExt cx="1936572" cy="48414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1FED81-5B49-4842-B9D2-18180211FAA4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7E06A72-30DE-451B-AF92-78DF38E51C56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F557FB7-D498-4829-A3BD-E800E5D187C1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08ED61-628D-4BF1-80FC-2B0A0D401262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298DEC-B7DB-4D62-8082-AF0DD8BF4368}"/>
                </a:ext>
              </a:extLst>
            </p:cNvPr>
            <p:cNvGrpSpPr/>
            <p:nvPr/>
          </p:nvGrpSpPr>
          <p:grpSpPr>
            <a:xfrm rot="10800000" flipV="1">
              <a:off x="6816895" y="2253642"/>
              <a:ext cx="995087" cy="248772"/>
              <a:chOff x="9789337" y="2024594"/>
              <a:chExt cx="1936572" cy="48414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A4C91FC-675D-4897-A509-ED7833248817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44EECDB-9CE6-4245-A707-A291EA51E571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3B81515-1D40-4409-8678-00C9B74D72CF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61C9893-39A3-4F15-A7D8-371FC6709EC7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6936375-A98C-4914-BF8E-F300678B032A}"/>
                </a:ext>
              </a:extLst>
            </p:cNvPr>
            <p:cNvGrpSpPr/>
            <p:nvPr/>
          </p:nvGrpSpPr>
          <p:grpSpPr>
            <a:xfrm rot="10800000" flipV="1">
              <a:off x="6816895" y="2689537"/>
              <a:ext cx="995087" cy="248772"/>
              <a:chOff x="9789337" y="2024594"/>
              <a:chExt cx="1936572" cy="484143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0187F4E-CBFB-48E3-A445-C486B2B72370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94934DE-B698-4DFD-9AE4-DC292F4D9388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1508578-B63B-4FBB-9FC8-062E71ADADC0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C73D5F3-15A3-4671-BC6C-92DBFB845455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EF0934E-C9B4-40CF-873C-611E04AC892B}"/>
                </a:ext>
              </a:extLst>
            </p:cNvPr>
            <p:cNvGrpSpPr/>
            <p:nvPr/>
          </p:nvGrpSpPr>
          <p:grpSpPr>
            <a:xfrm rot="10800000" flipV="1">
              <a:off x="6816895" y="3720654"/>
              <a:ext cx="995087" cy="248772"/>
              <a:chOff x="9789337" y="2024594"/>
              <a:chExt cx="1936572" cy="48414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7FF3DEA-35C1-46AA-9DD1-BEEDC396314D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AE3B955-AB91-490F-9A2D-8EB0E40C7159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4F8F319-6A43-42ED-A97F-56E7788136CC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244E651-4EA7-4517-96DA-D2AD081B7D0D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548F89C2-BA60-49B1-B511-85DB6B6B7B13}"/>
              </a:ext>
            </a:extLst>
          </p:cNvPr>
          <p:cNvSpPr txBox="1"/>
          <p:nvPr/>
        </p:nvSpPr>
        <p:spPr>
          <a:xfrm>
            <a:off x="989904" y="1396200"/>
            <a:ext cx="6096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551006-127D-49B0-8914-F81B695080E1}"/>
              </a:ext>
            </a:extLst>
          </p:cNvPr>
          <p:cNvSpPr txBox="1"/>
          <p:nvPr/>
        </p:nvSpPr>
        <p:spPr>
          <a:xfrm>
            <a:off x="6771354" y="1409366"/>
            <a:ext cx="6096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trainingOutputs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…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F39968C-D0FF-4DB6-AA65-C674876F1460}"/>
              </a:ext>
            </a:extLst>
          </p:cNvPr>
          <p:cNvSpPr txBox="1"/>
          <p:nvPr/>
        </p:nvSpPr>
        <p:spPr>
          <a:xfrm>
            <a:off x="1675062" y="4825686"/>
            <a:ext cx="94207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trainingOutputs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shuffle: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callbacks: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onEpochEnd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(b, l) { console.log(l)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699AED-4384-46F5-B713-6AE6D387803E}"/>
              </a:ext>
            </a:extLst>
          </p:cNvPr>
          <p:cNvSpPr/>
          <p:nvPr/>
        </p:nvSpPr>
        <p:spPr>
          <a:xfrm>
            <a:off x="275448" y="5377585"/>
            <a:ext cx="1524000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Don’t block</a:t>
            </a:r>
            <a:endParaRPr lang="en-KW" sz="2000" b="1" dirty="0">
              <a:solidFill>
                <a:srgbClr val="FF00FF"/>
              </a:solidFill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9FFEE8A-2F90-4217-9805-343562844DF3}"/>
              </a:ext>
            </a:extLst>
          </p:cNvPr>
          <p:cNvCxnSpPr>
            <a:cxnSpLocks/>
            <a:stCxn id="144" idx="0"/>
          </p:cNvCxnSpPr>
          <p:nvPr/>
        </p:nvCxnSpPr>
        <p:spPr>
          <a:xfrm flipV="1">
            <a:off x="1037448" y="5138338"/>
            <a:ext cx="1010772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0B4D7E7-0FEC-4EB0-983B-FFD89F6F30B4}"/>
              </a:ext>
            </a:extLst>
          </p:cNvPr>
          <p:cNvCxnSpPr>
            <a:cxnSpLocks/>
          </p:cNvCxnSpPr>
          <p:nvPr/>
        </p:nvCxnSpPr>
        <p:spPr>
          <a:xfrm flipH="1" flipV="1">
            <a:off x="5033483" y="5138338"/>
            <a:ext cx="2032182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414745A-50C4-4111-815E-B2C70716E6B1}"/>
              </a:ext>
            </a:extLst>
          </p:cNvPr>
          <p:cNvCxnSpPr>
            <a:cxnSpLocks/>
          </p:cNvCxnSpPr>
          <p:nvPr/>
        </p:nvCxnSpPr>
        <p:spPr>
          <a:xfrm flipV="1">
            <a:off x="7065665" y="5138338"/>
            <a:ext cx="2214020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BD6B091-086F-4FCB-BFF6-317AAFDB03AE}"/>
              </a:ext>
            </a:extLst>
          </p:cNvPr>
          <p:cNvSpPr/>
          <p:nvPr/>
        </p:nvSpPr>
        <p:spPr>
          <a:xfrm>
            <a:off x="5639696" y="5377584"/>
            <a:ext cx="310071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Must convert to TF tensors</a:t>
            </a:r>
            <a:endParaRPr lang="en-KW" sz="2000" b="1" dirty="0">
              <a:solidFill>
                <a:srgbClr val="FF00FF"/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AA65B1D-72FF-432C-87A8-28D7D07CD7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3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02"/>
    </mc:Choice>
    <mc:Fallback xmlns="">
      <p:transition spd="slow" advTm="104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43" grpId="0"/>
      <p:bldP spid="144" grpId="0"/>
      <p:bldP spid="1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BBD0-7CCA-47F5-BBE9-EE3F0607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Inference (Prediction)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61E096-7F5B-4CCF-86FE-450A484E564C}"/>
              </a:ext>
            </a:extLst>
          </p:cNvPr>
          <p:cNvGrpSpPr/>
          <p:nvPr/>
        </p:nvGrpSpPr>
        <p:grpSpPr>
          <a:xfrm rot="10800000" flipV="1">
            <a:off x="1053624" y="1880859"/>
            <a:ext cx="3980350" cy="248772"/>
            <a:chOff x="3979621" y="2024594"/>
            <a:chExt cx="7746288" cy="4841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FC4C9E-748C-4AD9-AB17-287F5931897F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386D8E-5BC6-4016-9B94-1D07C8E0CC50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3160CF-033F-4033-A4B4-DC87E49D4A4F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709C86-C315-468F-BA36-72320D19C416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AD777B-890C-4757-A2F9-B1AD99C123E9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9E1D8E-7E17-493D-97AF-2AAAD8C51793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6405D0-ADAC-4E8B-AFDD-7798DC41A41A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09233A-FA29-4E53-A041-40D04EF6F25D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246B8B-BE98-41CD-B35E-E00CC0302033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8B8C9C-EF00-4220-A77F-3FBFF9B9B265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D3E101-F9D2-43AF-BE51-C5BFA165FF5D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0F8F3F-FE28-469A-984E-9099A3DC3339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DE9439-A6BE-407B-AD6A-AB7465D017F8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FA99A5-3217-46C7-8E96-1A250386C5F0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36BA44-07BF-4200-BD8C-7DCB2467F6C3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578A27-17BC-4352-9B1A-DCD97EC2C252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0FF4AA0-5162-4EA8-94BB-44159FE3FBC2}"/>
              </a:ext>
            </a:extLst>
          </p:cNvPr>
          <p:cNvSpPr txBox="1"/>
          <p:nvPr/>
        </p:nvSpPr>
        <p:spPr>
          <a:xfrm>
            <a:off x="968683" y="1409366"/>
            <a:ext cx="6096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39298E-BD38-48DF-8D21-578B8A07FED3}"/>
              </a:ext>
            </a:extLst>
          </p:cNvPr>
          <p:cNvSpPr txBox="1"/>
          <p:nvPr/>
        </p:nvSpPr>
        <p:spPr>
          <a:xfrm>
            <a:off x="988048" y="2656425"/>
            <a:ext cx="7345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9508DD-E512-40A3-BE11-49B480B087B5}"/>
              </a:ext>
            </a:extLst>
          </p:cNvPr>
          <p:cNvSpPr txBox="1"/>
          <p:nvPr/>
        </p:nvSpPr>
        <p:spPr>
          <a:xfrm>
            <a:off x="988048" y="3113767"/>
            <a:ext cx="6096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preds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 [0.3, 0.1, 0.5, 0.1]</a:t>
            </a:r>
          </a:p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])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preds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is a 1x4 matrix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970EEE-4231-433B-9928-0677A873CE0A}"/>
              </a:ext>
            </a:extLst>
          </p:cNvPr>
          <p:cNvSpPr txBox="1"/>
          <p:nvPr/>
        </p:nvSpPr>
        <p:spPr>
          <a:xfrm>
            <a:off x="9032" y="4355939"/>
            <a:ext cx="794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hardPreds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preds.argMax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14B562-EC62-451D-9222-AA274DCEBF57}"/>
              </a:ext>
            </a:extLst>
          </p:cNvPr>
          <p:cNvCxnSpPr>
            <a:cxnSpLocks/>
          </p:cNvCxnSpPr>
          <p:nvPr/>
        </p:nvCxnSpPr>
        <p:spPr>
          <a:xfrm flipV="1">
            <a:off x="3970020" y="4743081"/>
            <a:ext cx="501691" cy="513245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60F88060-735B-4B8B-86A0-8267C4F1B287}"/>
              </a:ext>
            </a:extLst>
          </p:cNvPr>
          <p:cNvSpPr/>
          <p:nvPr/>
        </p:nvSpPr>
        <p:spPr>
          <a:xfrm>
            <a:off x="755463" y="5232053"/>
            <a:ext cx="482544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get the INDEX of the maximum element along the columns of the matrix (axis=1)</a:t>
            </a:r>
            <a:endParaRPr lang="en-KW" sz="2000" b="1" dirty="0">
              <a:solidFill>
                <a:srgbClr val="FF00FF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13DADBF-43F3-4556-8A17-3F5F630B40A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43081"/>
            <a:ext cx="564372" cy="572239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067D440-0576-4117-9701-F34B8A63FC13}"/>
              </a:ext>
            </a:extLst>
          </p:cNvPr>
          <p:cNvSpPr/>
          <p:nvPr/>
        </p:nvSpPr>
        <p:spPr>
          <a:xfrm>
            <a:off x="6175988" y="5233693"/>
            <a:ext cx="482544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Convert result back to regular JS array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(non-blocking version available)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0B616F-BBFE-46E7-B006-AFFDC566EF5B}"/>
              </a:ext>
            </a:extLst>
          </p:cNvPr>
          <p:cNvSpPr txBox="1"/>
          <p:nvPr/>
        </p:nvSpPr>
        <p:spPr>
          <a:xfrm>
            <a:off x="988048" y="6017932"/>
            <a:ext cx="6096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hardPreds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[2]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2 is the index of SQUARE label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</p:txBody>
      </p:sp>
      <p:pic>
        <p:nvPicPr>
          <p:cNvPr id="98" name="Audio 97">
            <a:hlinkClick r:id="" action="ppaction://media"/>
            <a:extLst>
              <a:ext uri="{FF2B5EF4-FFF2-40B4-BE49-F238E27FC236}">
                <a16:creationId xmlns:a16="http://schemas.microsoft.com/office/drawing/2014/main" id="{93AD7E64-CD58-4EDB-B90A-1E068D08AC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04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20"/>
    </mc:Choice>
    <mc:Fallback xmlns="">
      <p:transition spd="slow" advTm="9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</p:childTnLst>
        </p:cTn>
      </p:par>
    </p:tnLst>
    <p:bldLst>
      <p:bldP spid="69" grpId="0"/>
      <p:bldP spid="71" grpId="0"/>
      <p:bldP spid="75" grpId="0"/>
      <p:bldP spid="80" grpId="0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C88B59E2-B422-AB4C-B66D-49DA7D1F3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088" y="0"/>
            <a:ext cx="7743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9A6B7-A38E-41CB-A106-ECAAADF49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Training/testing: </a:t>
            </a:r>
            <a:r>
              <a:rPr lang="en-US" b="1" dirty="0">
                <a:solidFill>
                  <a:srgbClr val="0070C0"/>
                </a:solidFill>
              </a:rPr>
              <a:t>validate the model quantitatively by measuring its accuracy on unseen examples</a:t>
            </a:r>
          </a:p>
          <a:p>
            <a:r>
              <a:rPr lang="en-US" b="1" dirty="0">
                <a:solidFill>
                  <a:srgbClr val="00B0F0"/>
                </a:solidFill>
              </a:rPr>
              <a:t>Pre-training: </a:t>
            </a:r>
            <a:r>
              <a:rPr lang="en-US" b="1" dirty="0">
                <a:solidFill>
                  <a:srgbClr val="0070C0"/>
                </a:solidFill>
              </a:rPr>
              <a:t>train the model on off-line (via </a:t>
            </a:r>
            <a:r>
              <a:rPr lang="en-US" b="1" dirty="0" err="1">
                <a:solidFill>
                  <a:srgbClr val="0070C0"/>
                </a:solidFill>
              </a:rPr>
              <a:t>Tensorflow</a:t>
            </a:r>
            <a:r>
              <a:rPr lang="en-US" b="1" dirty="0">
                <a:solidFill>
                  <a:srgbClr val="0070C0"/>
                </a:solidFill>
              </a:rPr>
              <a:t> in Python) and then deploy to client</a:t>
            </a:r>
          </a:p>
          <a:p>
            <a:r>
              <a:rPr lang="en-US" b="1" dirty="0">
                <a:solidFill>
                  <a:srgbClr val="00B0F0"/>
                </a:solidFill>
              </a:rPr>
              <a:t>Convolutional Neural Networks (CNNs): </a:t>
            </a:r>
            <a:r>
              <a:rPr lang="en-US" b="1" dirty="0">
                <a:solidFill>
                  <a:srgbClr val="0070C0"/>
                </a:solidFill>
              </a:rPr>
              <a:t>specifically designed to handle images, exploiting things such as local proximity and parameter sharing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code available at </a:t>
            </a:r>
          </a:p>
          <a:p>
            <a:pPr marL="0" indent="0" algn="ctr">
              <a:buNone/>
            </a:pPr>
            <a:r>
              <a:rPr lang="en-US" b="1" u="sng" dirty="0">
                <a:solidFill>
                  <a:srgbClr val="7030A0"/>
                </a:solidFill>
              </a:rPr>
              <a:t>https://github.com/KISRDevelopment/client-side-ml</a:t>
            </a:r>
          </a:p>
          <a:p>
            <a:pPr marL="0" indent="0">
              <a:buNone/>
            </a:pPr>
            <a:endParaRPr lang="en-US" b="1" dirty="0">
              <a:solidFill>
                <a:srgbClr val="00B0F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9B47D2-8417-473E-AA0E-DC1522A9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Where to go From Here</a:t>
            </a:r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3D1D103-8B58-48ED-BF25-C5CCD0654E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93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25"/>
    </mc:Choice>
    <mc:Fallback xmlns="">
      <p:transition spd="slow" advTm="5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09C1-0790-B449-A3AB-EDFBB596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Artificial Intelligence (AI)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06AA49-27A3-4426-BCFF-FB924F1ED7C4}"/>
              </a:ext>
            </a:extLst>
          </p:cNvPr>
          <p:cNvCxnSpPr>
            <a:cxnSpLocks/>
          </p:cNvCxnSpPr>
          <p:nvPr/>
        </p:nvCxnSpPr>
        <p:spPr>
          <a:xfrm>
            <a:off x="838199" y="3055239"/>
            <a:ext cx="10515600" cy="0"/>
          </a:xfrm>
          <a:prstGeom prst="straightConnector1">
            <a:avLst/>
          </a:prstGeom>
          <a:ln w="1270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33B9A61-5AD4-40EA-93A6-02DBD874B661}"/>
              </a:ext>
            </a:extLst>
          </p:cNvPr>
          <p:cNvSpPr/>
          <p:nvPr/>
        </p:nvSpPr>
        <p:spPr>
          <a:xfrm>
            <a:off x="746233" y="3305791"/>
            <a:ext cx="235131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Symbolic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2DCCAB-36D6-4417-B76A-CE9FE4754577}"/>
              </a:ext>
            </a:extLst>
          </p:cNvPr>
          <p:cNvSpPr/>
          <p:nvPr/>
        </p:nvSpPr>
        <p:spPr>
          <a:xfrm>
            <a:off x="8910519" y="3305791"/>
            <a:ext cx="244328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Data-Driven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40A48E-4081-4CC9-95A5-4A456EB341E3}"/>
              </a:ext>
            </a:extLst>
          </p:cNvPr>
          <p:cNvSpPr/>
          <p:nvPr/>
        </p:nvSpPr>
        <p:spPr>
          <a:xfrm>
            <a:off x="654267" y="3903904"/>
            <a:ext cx="441434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7030A0"/>
                </a:solidFill>
              </a:rPr>
              <a:t>Explicit A-&gt;B rules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Expert systems: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If patient has symptom X -&gt; Y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If Y -&gt; order medication 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D70C7A-3C85-40C5-9C2D-A10E0FD5E1BC}"/>
              </a:ext>
            </a:extLst>
          </p:cNvPr>
          <p:cNvSpPr/>
          <p:nvPr/>
        </p:nvSpPr>
        <p:spPr>
          <a:xfrm>
            <a:off x="7546801" y="3907459"/>
            <a:ext cx="441434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7030A0"/>
                </a:solidFill>
              </a:rPr>
              <a:t>Learns patterns in data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Neural networks, support vector machines, random forests, reinforcement learning, etc.</a:t>
            </a:r>
          </a:p>
          <a:p>
            <a:pPr algn="ctr"/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9A7C5-DC12-44CB-A895-600C64948B99}"/>
              </a:ext>
            </a:extLst>
          </p:cNvPr>
          <p:cNvSpPr/>
          <p:nvPr/>
        </p:nvSpPr>
        <p:spPr>
          <a:xfrm>
            <a:off x="654267" y="5342967"/>
            <a:ext cx="366285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Natural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Incapable of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Unable to deal with uncertainty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67D2E0-1230-4C5B-89DE-164C3439DE7A}"/>
              </a:ext>
            </a:extLst>
          </p:cNvPr>
          <p:cNvSpPr/>
          <p:nvPr/>
        </p:nvSpPr>
        <p:spPr>
          <a:xfrm>
            <a:off x="6219931" y="5342967"/>
            <a:ext cx="5394000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hard to know what the systems knows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Can learn new things or polices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Can handle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Can require large amounts of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6AC174-8A9C-4032-9FA8-BA5F8D84F11E}"/>
              </a:ext>
            </a:extLst>
          </p:cNvPr>
          <p:cNvSpPr/>
          <p:nvPr/>
        </p:nvSpPr>
        <p:spPr>
          <a:xfrm>
            <a:off x="838199" y="1778708"/>
            <a:ext cx="10775731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00B0F0"/>
                </a:solidFill>
              </a:rPr>
              <a:t>Automating tasks that require intelligence: </a:t>
            </a:r>
            <a:r>
              <a:rPr lang="en-US" sz="2800" b="1" dirty="0">
                <a:solidFill>
                  <a:srgbClr val="0070C0"/>
                </a:solidFill>
              </a:rPr>
              <a:t>recognizing speech, faces, objects in photos, playing games, etc.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2C92CF-6A4C-43EC-91F4-0B94DA87E770}"/>
              </a:ext>
            </a:extLst>
          </p:cNvPr>
          <p:cNvSpPr/>
          <p:nvPr/>
        </p:nvSpPr>
        <p:spPr>
          <a:xfrm>
            <a:off x="7638392" y="4504940"/>
            <a:ext cx="3715407" cy="11749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Machine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8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5" grpId="1"/>
      <p:bldP spid="17" grpId="0"/>
      <p:bldP spid="21" grpId="0"/>
      <p:bldP spid="21" grpId="1"/>
      <p:bldP spid="24" grpId="0"/>
      <p:bldP spid="26" grpId="0"/>
      <p:bldP spid="26" grpId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50DF-F2D6-014F-B8FF-C0A87768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AI &amp;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F95E-5E59-8442-8E0C-5EFCDA2B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34232" cy="481466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AI: </a:t>
            </a:r>
            <a:r>
              <a:rPr lang="en-US" b="1" dirty="0">
                <a:solidFill>
                  <a:srgbClr val="0070C0"/>
                </a:solidFill>
              </a:rPr>
              <a:t>automates tasks that require intelligence: recognizing speech, faces, objects in photos, playing games, etc.</a:t>
            </a:r>
          </a:p>
          <a:p>
            <a:r>
              <a:rPr lang="en-US" b="1" dirty="0">
                <a:solidFill>
                  <a:srgbClr val="00B0F0"/>
                </a:solidFill>
              </a:rPr>
              <a:t>Machine Learning (ML): </a:t>
            </a:r>
            <a:r>
              <a:rPr lang="en-US" b="1" dirty="0">
                <a:solidFill>
                  <a:srgbClr val="0070C0"/>
                </a:solidFill>
              </a:rPr>
              <a:t>algorithms that learn from data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Supervised ML: </a:t>
            </a:r>
            <a:r>
              <a:rPr lang="en-US" b="1" dirty="0">
                <a:solidFill>
                  <a:srgbClr val="0070C0"/>
                </a:solidFill>
              </a:rPr>
              <a:t>data takes the form of (input, output) and the task is to predict the output given the input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Unsupervised ML: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inputs without outputs, task is to find patterns or clusters in the data 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Reinforcement Learning (RL):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no input or output is given, have to learn a model of environment and how to optimally act in 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B7421D-4E0F-674A-BA0C-E4025BEF7C04}"/>
              </a:ext>
            </a:extLst>
          </p:cNvPr>
          <p:cNvGrpSpPr/>
          <p:nvPr/>
        </p:nvGrpSpPr>
        <p:grpSpPr>
          <a:xfrm>
            <a:off x="7809134" y="1379618"/>
            <a:ext cx="4251052" cy="1325563"/>
            <a:chOff x="7315200" y="1606606"/>
            <a:chExt cx="4251052" cy="13255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B80929-7850-4A47-B04B-53F4B1AB3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39" t="4281" r="3457" b="8575"/>
            <a:stretch/>
          </p:blipFill>
          <p:spPr>
            <a:xfrm>
              <a:off x="7315200" y="1606606"/>
              <a:ext cx="1784091" cy="132556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3672D-E45D-F54F-8E32-0530376D74CC}"/>
                </a:ext>
              </a:extLst>
            </p:cNvPr>
            <p:cNvSpPr/>
            <p:nvPr/>
          </p:nvSpPr>
          <p:spPr>
            <a:xfrm>
              <a:off x="9469801" y="1863151"/>
              <a:ext cx="1165819" cy="812472"/>
            </a:xfrm>
            <a:prstGeom prst="rect">
              <a:avLst/>
            </a:prstGeom>
            <a:solidFill>
              <a:srgbClr val="FFC000"/>
            </a:solidFill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ML</a:t>
              </a:r>
            </a:p>
            <a:p>
              <a:pPr algn="ctr"/>
              <a:r>
                <a:rPr lang="en-US" sz="2800" dirty="0"/>
                <a:t>Model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38FA12-3BF6-DC49-A92B-C2064B4B7B0B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9099291" y="2269387"/>
              <a:ext cx="37051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BAB6C20-EF12-E141-BD0E-F02A393328C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0635620" y="2269387"/>
              <a:ext cx="3502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4E3B64-D62A-1248-8235-D86F4BD61A7B}"/>
                </a:ext>
              </a:extLst>
            </p:cNvPr>
            <p:cNvSpPr txBox="1"/>
            <p:nvPr/>
          </p:nvSpPr>
          <p:spPr>
            <a:xfrm>
              <a:off x="10933386" y="2007777"/>
              <a:ext cx="632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cat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13CB1DF-B959-5C42-B66C-816721D3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229" y="4815600"/>
            <a:ext cx="2184400" cy="190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0B7006A-2F23-BA47-A8B2-46E1E2777D67}"/>
              </a:ext>
            </a:extLst>
          </p:cNvPr>
          <p:cNvGrpSpPr/>
          <p:nvPr/>
        </p:nvGrpSpPr>
        <p:grpSpPr>
          <a:xfrm>
            <a:off x="7572432" y="2926366"/>
            <a:ext cx="4508578" cy="1709917"/>
            <a:chOff x="7572432" y="2926366"/>
            <a:chExt cx="4508578" cy="1709917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8BDC007-0D6A-3C4C-B1D9-405D8594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2432" y="2926366"/>
              <a:ext cx="2041858" cy="1707822"/>
            </a:xfrm>
            <a:prstGeom prst="rect">
              <a:avLst/>
            </a:prstGeom>
          </p:spPr>
        </p:pic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23E42A9-04A8-A840-A55D-8DF53EC831AD}"/>
                </a:ext>
              </a:extLst>
            </p:cNvPr>
            <p:cNvCxnSpPr/>
            <p:nvPr/>
          </p:nvCxnSpPr>
          <p:spPr>
            <a:xfrm flipV="1">
              <a:off x="9668646" y="3780277"/>
              <a:ext cx="37051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5962DA-9D7A-9B4E-A78D-5C9B5BD1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9156" y="2928465"/>
              <a:ext cx="2041854" cy="1707818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1380D61-F1CE-4F32-82EB-F0822377D9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3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84"/>
    </mc:Choice>
    <mc:Fallback xmlns="">
      <p:transition spd="slow" advTm="7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 Linear Neuron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578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A new car design has </a:t>
                </a:r>
                <a:r>
                  <a:rPr lang="en-US" b="1" dirty="0">
                    <a:solidFill>
                      <a:srgbClr val="FF00FF"/>
                    </a:solidFill>
                  </a:rPr>
                  <a:t>175 </a:t>
                </a:r>
                <a:r>
                  <a:rPr lang="en-US" b="1" dirty="0">
                    <a:solidFill>
                      <a:srgbClr val="7030A0"/>
                    </a:solidFill>
                  </a:rPr>
                  <a:t>HP</a:t>
                </a:r>
                <a:r>
                  <a:rPr lang="en-US" b="1" dirty="0">
                    <a:solidFill>
                      <a:srgbClr val="0070C0"/>
                    </a:solidFill>
                  </a:rPr>
                  <a:t>, what is the expected </a:t>
                </a:r>
                <a:r>
                  <a:rPr lang="en-US" b="1" dirty="0">
                    <a:solidFill>
                      <a:srgbClr val="7030A0"/>
                    </a:solidFill>
                  </a:rPr>
                  <a:t>KPL</a:t>
                </a:r>
                <a:r>
                  <a:rPr lang="en-US" b="1" dirty="0">
                    <a:solidFill>
                      <a:srgbClr val="0070C0"/>
                    </a:solidFill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Need to find a function that takes </a:t>
                </a:r>
                <a:r>
                  <a:rPr lang="en-US" b="1" dirty="0">
                    <a:solidFill>
                      <a:srgbClr val="7030A0"/>
                    </a:solidFill>
                  </a:rPr>
                  <a:t>HP</a:t>
                </a:r>
                <a:r>
                  <a:rPr lang="en-US" b="1" dirty="0">
                    <a:solidFill>
                      <a:srgbClr val="0070C0"/>
                    </a:solidFill>
                  </a:rPr>
                  <a:t> as input and outputs </a:t>
                </a:r>
                <a:r>
                  <a:rPr lang="en-US" b="1" dirty="0">
                    <a:solidFill>
                      <a:srgbClr val="7030A0"/>
                    </a:solidFill>
                  </a:rPr>
                  <a:t>KPL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Solution: </a:t>
                </a:r>
                <a:r>
                  <a:rPr lang="en-US" b="1" dirty="0">
                    <a:solidFill>
                      <a:srgbClr val="0070C0"/>
                    </a:solidFill>
                  </a:rPr>
                  <a:t>let’s use a line function</a:t>
                </a:r>
                <a:endParaRPr lang="ar-KW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Which line to choose?</a:t>
                </a:r>
              </a:p>
              <a:p>
                <a:pPr marL="0" indent="0" algn="ctr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57800" cy="4814661"/>
              </a:xfrm>
              <a:prstGeom prst="rect">
                <a:avLst/>
              </a:prstGeom>
              <a:blipFill>
                <a:blip r:embed="rId5"/>
                <a:stretch>
                  <a:fillRect l="-2436" t="-2025" r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E4A2483-A594-D24D-A7CD-BBEC29B00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4819D29-0FA1-EB43-87F3-5E911ED3B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210487F-D259-874E-8E06-53776E9AB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BAA3866-C355-FE43-B7D1-D59391F45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6CD452-F311-B448-A249-9E25F783F98A}"/>
              </a:ext>
            </a:extLst>
          </p:cNvPr>
          <p:cNvSpPr/>
          <p:nvPr/>
        </p:nvSpPr>
        <p:spPr>
          <a:xfrm>
            <a:off x="1584262" y="5090512"/>
            <a:ext cx="3715407" cy="11749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Need an Objective Function</a:t>
            </a:r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81A7587A-6C55-4131-A759-D85577E2A3DA}"/>
              </a:ext>
            </a:extLst>
          </p:cNvPr>
          <p:cNvSpPr/>
          <p:nvPr/>
        </p:nvSpPr>
        <p:spPr>
          <a:xfrm>
            <a:off x="9683931" y="5677989"/>
            <a:ext cx="452846" cy="435428"/>
          </a:xfrm>
          <a:prstGeom prst="star4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E25E9A6-1D94-4091-97E4-C5BE884380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26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74"/>
    </mc:Choice>
    <mc:Fallback xmlns="">
      <p:transition spd="slow" advTm="76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1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Best Fit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Mean Squared Error: </a:t>
                </a:r>
                <a:r>
                  <a:rPr lang="en-US" b="1" dirty="0">
                    <a:solidFill>
                      <a:srgbClr val="0070C0"/>
                    </a:solidFill>
                  </a:rPr>
                  <a:t>average squared difference to the data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Brute force: </a:t>
                </a:r>
                <a:r>
                  <a:rPr lang="en-US" b="1" dirty="0">
                    <a:solidFill>
                      <a:srgbClr val="0070C0"/>
                    </a:solidFill>
                  </a:rPr>
                  <a:t>search over possible pairs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) and pick the one with smallest MSE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Problems: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Line appears to severely under-estimate KPL for high and low HP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Need to use something that doesn’t look like a line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When HP &gt; 250, KPL &lt; 0! Physically impossible!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  <a:blipFill>
                <a:blip r:embed="rId5"/>
                <a:stretch>
                  <a:fillRect l="-2459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83B3021-58AA-46A5-BDCB-C64C8DA6A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3E3CE2-6E60-4304-97BB-73D7C63F5EAB}"/>
              </a:ext>
            </a:extLst>
          </p:cNvPr>
          <p:cNvCxnSpPr/>
          <p:nvPr/>
        </p:nvCxnSpPr>
        <p:spPr>
          <a:xfrm flipV="1">
            <a:off x="9827941" y="3940098"/>
            <a:ext cx="0" cy="42374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3B763C-BC99-473D-916A-83B71B5A79AA}"/>
              </a:ext>
            </a:extLst>
          </p:cNvPr>
          <p:cNvCxnSpPr>
            <a:cxnSpLocks/>
          </p:cNvCxnSpPr>
          <p:nvPr/>
        </p:nvCxnSpPr>
        <p:spPr>
          <a:xfrm flipV="1">
            <a:off x="9244361" y="3126059"/>
            <a:ext cx="0" cy="4572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2A6BE-D92D-4206-9138-99D6799EE10B}"/>
              </a:ext>
            </a:extLst>
          </p:cNvPr>
          <p:cNvCxnSpPr>
            <a:cxnSpLocks/>
          </p:cNvCxnSpPr>
          <p:nvPr/>
        </p:nvCxnSpPr>
        <p:spPr>
          <a:xfrm flipV="1">
            <a:off x="10322312" y="4215161"/>
            <a:ext cx="0" cy="89581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AE755E-564B-4D05-AB19-D2B82F7C2C75}"/>
              </a:ext>
            </a:extLst>
          </p:cNvPr>
          <p:cNvCxnSpPr>
            <a:cxnSpLocks/>
          </p:cNvCxnSpPr>
          <p:nvPr/>
        </p:nvCxnSpPr>
        <p:spPr>
          <a:xfrm flipV="1">
            <a:off x="7764965" y="2219093"/>
            <a:ext cx="0" cy="51667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555EF6E-DA67-452E-8595-FBE8B2D5D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00" y="1584121"/>
            <a:ext cx="5535422" cy="4944872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D91B3AB-5C8C-4509-98E8-B6B3EB2196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60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99"/>
    </mc:Choice>
    <mc:Fallback xmlns="">
      <p:transition spd="slow" advTm="94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Exponential Neuron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Apply an exponential function to the RHS of the linear equation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Exponentiating gets rid of negative KPLs, no matter how high HP is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Linear MSE: </a:t>
                </a:r>
                <a:r>
                  <a:rPr lang="en-US" b="1" dirty="0">
                    <a:solidFill>
                      <a:srgbClr val="0070C0"/>
                    </a:solidFill>
                  </a:rPr>
                  <a:t>4.38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Exponential MSE: </a:t>
                </a:r>
                <a:r>
                  <a:rPr lang="en-US" b="1" dirty="0">
                    <a:solidFill>
                      <a:srgbClr val="0070C0"/>
                    </a:solidFill>
                  </a:rPr>
                  <a:t>3.78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  <a:blipFill>
                <a:blip r:embed="rId5"/>
                <a:stretch>
                  <a:fillRect l="-2459" t="-2025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AF1018-15F5-154C-A1C2-13078E9BD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00" y="1584000"/>
            <a:ext cx="5535422" cy="494487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4F3560D-ED78-4B6F-A847-FB9B1EA324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3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37"/>
    </mc:Choice>
    <mc:Fallback xmlns="">
      <p:transition spd="slow" advTm="3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Diagram&#10;&#10;Description automatically generated">
            <a:extLst>
              <a:ext uri="{FF2B5EF4-FFF2-40B4-BE49-F238E27FC236}">
                <a16:creationId xmlns:a16="http://schemas.microsoft.com/office/drawing/2014/main" id="{EB2C613D-6367-1546-9118-F95C46398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726734"/>
            <a:ext cx="5600700" cy="386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8EEA0F-C28A-FD47-B15E-B79B47092420}"/>
                  </a:ext>
                </a:extLst>
              </p:cNvPr>
              <p:cNvSpPr/>
              <p:nvPr/>
            </p:nvSpPr>
            <p:spPr>
              <a:xfrm>
                <a:off x="4088037" y="5651034"/>
                <a:ext cx="4502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×1+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8EEA0F-C28A-FD47-B15E-B79B47092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37" y="5651034"/>
                <a:ext cx="4502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898C0E6-3F96-9C45-8944-2078533588BB}"/>
              </a:ext>
            </a:extLst>
          </p:cNvPr>
          <p:cNvGrpSpPr/>
          <p:nvPr/>
        </p:nvGrpSpPr>
        <p:grpSpPr>
          <a:xfrm>
            <a:off x="3764185" y="6174254"/>
            <a:ext cx="1905002" cy="680105"/>
            <a:chOff x="3764185" y="6174254"/>
            <a:chExt cx="1905002" cy="68010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ECB34B-990F-6849-8730-9C117FFF54A8}"/>
                </a:ext>
              </a:extLst>
            </p:cNvPr>
            <p:cNvSpPr/>
            <p:nvPr/>
          </p:nvSpPr>
          <p:spPr>
            <a:xfrm>
              <a:off x="3764185" y="6331139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Activation</a:t>
              </a:r>
            </a:p>
          </p:txBody>
        </p: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5D8D212-DAEE-1041-AFCD-30A255B8BB64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V="1">
              <a:off x="5288185" y="6174254"/>
              <a:ext cx="381002" cy="418495"/>
            </a:xfrm>
            <a:prstGeom prst="bentConnector2">
              <a:avLst/>
            </a:prstGeom>
            <a:ln w="38100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DD235DF-4EE4-3148-9CD3-BE478DFB0571}"/>
              </a:ext>
            </a:extLst>
          </p:cNvPr>
          <p:cNvGrpSpPr/>
          <p:nvPr/>
        </p:nvGrpSpPr>
        <p:grpSpPr>
          <a:xfrm>
            <a:off x="6078761" y="4963519"/>
            <a:ext cx="1952625" cy="778670"/>
            <a:chOff x="6078761" y="4963519"/>
            <a:chExt cx="1952625" cy="77867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62B97AC-A772-9044-B8AD-54674F704DAA}"/>
                </a:ext>
              </a:extLst>
            </p:cNvPr>
            <p:cNvSpPr/>
            <p:nvPr/>
          </p:nvSpPr>
          <p:spPr>
            <a:xfrm>
              <a:off x="6257926" y="4963519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Input</a:t>
              </a:r>
            </a:p>
          </p:txBody>
        </p:sp>
        <p:sp>
          <p:nvSpPr>
            <p:cNvPr id="86" name="Left Brace 85">
              <a:extLst>
                <a:ext uri="{FF2B5EF4-FFF2-40B4-BE49-F238E27FC236}">
                  <a16:creationId xmlns:a16="http://schemas.microsoft.com/office/drawing/2014/main" id="{844266FB-29C2-6047-BAB1-18A85CDC9B60}"/>
                </a:ext>
              </a:extLst>
            </p:cNvPr>
            <p:cNvSpPr/>
            <p:nvPr/>
          </p:nvSpPr>
          <p:spPr>
            <a:xfrm rot="5400000">
              <a:off x="6931053" y="4641856"/>
              <a:ext cx="248041" cy="195262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W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Recap</a:t>
            </a:r>
            <a:endParaRPr lang="en-US" b="1" dirty="0">
              <a:latin typeface="+mn-lt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896B13-9A82-1544-9430-F3AA96B5B744}"/>
              </a:ext>
            </a:extLst>
          </p:cNvPr>
          <p:cNvGrpSpPr/>
          <p:nvPr/>
        </p:nvGrpSpPr>
        <p:grpSpPr>
          <a:xfrm>
            <a:off x="5201556" y="2699903"/>
            <a:ext cx="1524000" cy="957231"/>
            <a:chOff x="5201556" y="2699903"/>
            <a:chExt cx="1524000" cy="95723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6B95C87-7472-B745-9576-DE8CEC0C708C}"/>
                </a:ext>
              </a:extLst>
            </p:cNvPr>
            <p:cNvSpPr/>
            <p:nvPr/>
          </p:nvSpPr>
          <p:spPr>
            <a:xfrm>
              <a:off x="5201556" y="2699903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Bias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3832B9-23B6-1949-B0A6-6FAD24F54442}"/>
                </a:ext>
              </a:extLst>
            </p:cNvPr>
            <p:cNvSpPr/>
            <p:nvPr/>
          </p:nvSpPr>
          <p:spPr>
            <a:xfrm>
              <a:off x="5669187" y="3131968"/>
              <a:ext cx="588739" cy="525166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W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7B89E4-09D4-0840-AF0D-8BAF9F81C738}"/>
              </a:ext>
            </a:extLst>
          </p:cNvPr>
          <p:cNvGrpSpPr/>
          <p:nvPr/>
        </p:nvGrpSpPr>
        <p:grpSpPr>
          <a:xfrm>
            <a:off x="9351811" y="1428394"/>
            <a:ext cx="2469620" cy="5337263"/>
            <a:chOff x="9351811" y="1428394"/>
            <a:chExt cx="2469620" cy="5337263"/>
          </a:xfrm>
        </p:grpSpPr>
        <p:pic>
          <p:nvPicPr>
            <p:cNvPr id="95" name="Picture 94" descr="Chart, line chart&#10;&#10;Description automatically generated">
              <a:extLst>
                <a:ext uri="{FF2B5EF4-FFF2-40B4-BE49-F238E27FC236}">
                  <a16:creationId xmlns:a16="http://schemas.microsoft.com/office/drawing/2014/main" id="{780A72F5-660D-0A4D-BA9E-D7FB77EB6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811" y="1428394"/>
              <a:ext cx="2469620" cy="2543018"/>
            </a:xfrm>
            <a:prstGeom prst="rect">
              <a:avLst/>
            </a:prstGeom>
          </p:spPr>
        </p:pic>
        <p:pic>
          <p:nvPicPr>
            <p:cNvPr id="97" name="Picture 9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E5B7D06-FE59-C346-BF56-27389E48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4449" y="4222639"/>
              <a:ext cx="2424344" cy="25430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F023F273-7B4E-F44E-9A63-9637E07F17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574" y="2150873"/>
                <a:ext cx="3067955" cy="334327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are free parameters of the model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Determining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by using the data is known as training the model.</a:t>
                </a: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F023F273-7B4E-F44E-9A63-9637E07F1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74" y="2150873"/>
                <a:ext cx="3067955" cy="3343275"/>
              </a:xfrm>
              <a:prstGeom prst="rect">
                <a:avLst/>
              </a:prstGeom>
              <a:blipFill>
                <a:blip r:embed="rId9"/>
                <a:stretch>
                  <a:fillRect l="-3719" t="-3030" r="-6198" b="-37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6E9E4A9-E229-4838-8E3F-11F412C67A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753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48"/>
    </mc:Choice>
    <mc:Fallback xmlns="">
      <p:transition spd="slow" advTm="59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Diagram&#10;&#10;Description automatically generated">
            <a:extLst>
              <a:ext uri="{FF2B5EF4-FFF2-40B4-BE49-F238E27FC236}">
                <a16:creationId xmlns:a16="http://schemas.microsoft.com/office/drawing/2014/main" id="{8427DACC-F683-154B-9427-A07CDF723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027906"/>
            <a:ext cx="8178800" cy="579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B4C1B93-8B8E-AE4A-95BF-24E5F201E506}"/>
                  </a:ext>
                </a:extLst>
              </p:cNvPr>
              <p:cNvSpPr/>
              <p:nvPr/>
            </p:nvSpPr>
            <p:spPr>
              <a:xfrm>
                <a:off x="7448201" y="2038838"/>
                <a:ext cx="4326313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B4C1B93-8B8E-AE4A-95BF-24E5F201E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01" y="2038838"/>
                <a:ext cx="4326313" cy="1137876"/>
              </a:xfrm>
              <a:prstGeom prst="rect">
                <a:avLst/>
              </a:prstGeom>
              <a:blipFill>
                <a:blip r:embed="rId6"/>
                <a:stretch>
                  <a:fillRect t="-129670" b="-180220"/>
                </a:stretch>
              </a:blipFill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DE49D07-37D9-C743-B30B-03EB09FC2B65}"/>
                  </a:ext>
                </a:extLst>
              </p:cNvPr>
              <p:cNvSpPr/>
              <p:nvPr/>
            </p:nvSpPr>
            <p:spPr>
              <a:xfrm>
                <a:off x="4156654" y="6307515"/>
                <a:ext cx="38786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DE49D07-37D9-C743-B30B-03EB09FC2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654" y="6307515"/>
                <a:ext cx="3878691" cy="523220"/>
              </a:xfrm>
              <a:prstGeom prst="rect">
                <a:avLst/>
              </a:prstGeom>
              <a:blipFill>
                <a:blip r:embed="rId7"/>
                <a:stretch>
                  <a:fillRect r="-654" b="-18605"/>
                </a:stretch>
              </a:blipFill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 Network of Neurons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 descr="A picture containing chart, line chart&#10;&#10;Description automatically generated">
            <a:extLst>
              <a:ext uri="{FF2B5EF4-FFF2-40B4-BE49-F238E27FC236}">
                <a16:creationId xmlns:a16="http://schemas.microsoft.com/office/drawing/2014/main" id="{12445F15-3E51-504B-9EB5-8D37BAD05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357" y="4314698"/>
            <a:ext cx="2469896" cy="2543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7F4FAC8-DEC2-6D4B-9F8F-71001D9560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486" y="2466975"/>
                <a:ext cx="3274957" cy="278793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rgbClr val="7030A0"/>
                    </a:solidFill>
                  </a:rPr>
                  <a:t>Need to determine values of 10 free parameters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Brute force would result in combinatorial explosion!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7F4FAC8-DEC2-6D4B-9F8F-71001D956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86" y="2466975"/>
                <a:ext cx="3274957" cy="2787938"/>
              </a:xfrm>
              <a:prstGeom prst="rect">
                <a:avLst/>
              </a:prstGeom>
              <a:blipFill>
                <a:blip r:embed="rId9"/>
                <a:stretch>
                  <a:fillRect l="-3089" t="-2273" r="-4247" b="-3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F0017F-BA8D-4BF8-AC1A-D499A8CDAE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58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45"/>
    </mc:Choice>
    <mc:Fallback xmlns="">
      <p:transition spd="slow" advTm="7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8" grpId="0"/>
      <p:bldP spid="89" grpId="0"/>
      <p:bldP spid="15" grpId="0" animBg="1"/>
      <p:bldP spid="1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Training a Neural Net: Backpropagation</a:t>
            </a:r>
            <a:endParaRPr lang="en-US" b="1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D369AD-D533-F140-9C4D-046103855FD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5206200" cy="481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Intuition: </a:t>
            </a:r>
            <a:r>
              <a:rPr lang="en-US" b="1" dirty="0">
                <a:solidFill>
                  <a:srgbClr val="0070C0"/>
                </a:solidFill>
              </a:rPr>
              <a:t>start with random parameter values, then adjust the parameters in the direction that minimizes MSE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Needs calculus: </a:t>
            </a:r>
            <a:r>
              <a:rPr lang="en-US" b="1" dirty="0">
                <a:solidFill>
                  <a:srgbClr val="0070C0"/>
                </a:solidFill>
              </a:rPr>
              <a:t>to get the derivative of objective function with respect to free parameters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Non-convexity: </a:t>
            </a:r>
            <a:r>
              <a:rPr lang="en-US" b="1" dirty="0">
                <a:solidFill>
                  <a:srgbClr val="0070C0"/>
                </a:solidFill>
              </a:rPr>
              <a:t>reality is rarely this nice, your loss function will likely have multiple local minima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D6F1D5F-8AD7-9B46-95E5-757B11862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79725" cy="3833335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AE703F4-1098-D043-896D-92A99B3B6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94FF0FF5-F3F8-2D40-929A-150A3E5C2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50A77E96-E830-D447-BC10-FF480373A4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CEF2017B-6BA9-9847-A6E3-1337F5CC1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AF456FC-C4E6-8D45-A94D-82094328E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A4051D5E-9DB9-D34E-B302-1731138816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514F58F-C6E9-0742-9A87-70496E6A3979}"/>
              </a:ext>
            </a:extLst>
          </p:cNvPr>
          <p:cNvGrpSpPr/>
          <p:nvPr/>
        </p:nvGrpSpPr>
        <p:grpSpPr>
          <a:xfrm>
            <a:off x="6412523" y="2520484"/>
            <a:ext cx="2872154" cy="2965916"/>
            <a:chOff x="6412523" y="2520484"/>
            <a:chExt cx="2872154" cy="296591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BDDD8F-FDBC-AB4D-818D-ABDFF97855C3}"/>
                </a:ext>
              </a:extLst>
            </p:cNvPr>
            <p:cNvCxnSpPr>
              <a:cxnSpLocks/>
            </p:cNvCxnSpPr>
            <p:nvPr/>
          </p:nvCxnSpPr>
          <p:spPr>
            <a:xfrm>
              <a:off x="7174523" y="3043704"/>
              <a:ext cx="98474" cy="2442696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C96120-DB80-8047-BE4D-FE5ED1A7BE74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8522677" y="4543865"/>
              <a:ext cx="0" cy="267961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D7C208-F6E2-2149-919F-BE1797F9176C}"/>
                </a:ext>
              </a:extLst>
            </p:cNvPr>
            <p:cNvSpPr/>
            <p:nvPr/>
          </p:nvSpPr>
          <p:spPr>
            <a:xfrm>
              <a:off x="6412523" y="2520484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Global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81E95-1193-5644-B93D-CBB640F9BDE2}"/>
                </a:ext>
              </a:extLst>
            </p:cNvPr>
            <p:cNvSpPr/>
            <p:nvPr/>
          </p:nvSpPr>
          <p:spPr>
            <a:xfrm>
              <a:off x="7760677" y="4811826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Local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500E40-D72C-455C-B4EC-4EB431FB26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19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91"/>
    </mc:Choice>
    <mc:Fallback xmlns="">
      <p:transition spd="slow" advTm="90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5.8|35.8|16.1|26.1|19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5.6|2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5.1|7.5|21.9|7.7|1.9|8.8|16.3|9.2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3.9|11.4|14.3|8.4|3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1|9.9|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24.7|9.4|17.7|1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6.7|1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7|14.2|15.7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12.2|3.7|14.7|1.5|1.9|2.4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2.6|23.3|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6.6|3.9|6.4|1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0.7|19.5|10.5|2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9.4|9.7|3.6|1.5|15|2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6.6|9.3|5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1290</Words>
  <Application>Microsoft Macintosh PowerPoint</Application>
  <PresentationFormat>Widescreen</PresentationFormat>
  <Paragraphs>191</Paragraphs>
  <Slides>17</Slides>
  <Notes>1</Notes>
  <HiddenSlides>1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Consolas</vt:lpstr>
      <vt:lpstr>Office Theme</vt:lpstr>
      <vt:lpstr>Client-Side Machine Learning with Tensorflow.js</vt:lpstr>
      <vt:lpstr>Artificial Intelligence (AI)</vt:lpstr>
      <vt:lpstr>AI &amp; Machine Learning</vt:lpstr>
      <vt:lpstr>A Linear Neuron</vt:lpstr>
      <vt:lpstr>Best Fit</vt:lpstr>
      <vt:lpstr>Exponential Neuron</vt:lpstr>
      <vt:lpstr>Recap</vt:lpstr>
      <vt:lpstr>A Network of Neurons</vt:lpstr>
      <vt:lpstr>Training a Neural Net: Backpropagation</vt:lpstr>
      <vt:lpstr>Fitting NN to the Cars Dataset</vt:lpstr>
      <vt:lpstr>Simple Diagramming Web App</vt:lpstr>
      <vt:lpstr>Shape Recognition Flow</vt:lpstr>
      <vt:lpstr>Tensorflow.js</vt:lpstr>
      <vt:lpstr>Training</vt:lpstr>
      <vt:lpstr>Inference (Prediction)</vt:lpstr>
      <vt:lpstr>PowerPoint Presentation</vt:lpstr>
      <vt:lpstr>Where to go From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Client-Side Machine Learning with Tensorflow.js</dc:title>
  <dc:creator>Mohammad</dc:creator>
  <cp:lastModifiedBy>Mohammad Khajah</cp:lastModifiedBy>
  <cp:revision>208</cp:revision>
  <dcterms:created xsi:type="dcterms:W3CDTF">2020-11-12T19:19:37Z</dcterms:created>
  <dcterms:modified xsi:type="dcterms:W3CDTF">2020-11-23T12:10:13Z</dcterms:modified>
</cp:coreProperties>
</file>